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892" r:id="rId2"/>
    <p:sldId id="896" r:id="rId3"/>
    <p:sldId id="895" r:id="rId4"/>
    <p:sldId id="894" r:id="rId5"/>
    <p:sldId id="903" r:id="rId6"/>
    <p:sldId id="897" r:id="rId7"/>
    <p:sldId id="898" r:id="rId8"/>
    <p:sldId id="899" r:id="rId9"/>
    <p:sldId id="902" r:id="rId10"/>
    <p:sldId id="900" r:id="rId11"/>
    <p:sldId id="905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200" userDrawn="1">
          <p15:clr>
            <a:srgbClr val="A4A3A4"/>
          </p15:clr>
        </p15:guide>
        <p15:guide id="4" orient="horz" pos="917" userDrawn="1">
          <p15:clr>
            <a:srgbClr val="A4A3A4"/>
          </p15:clr>
        </p15:guide>
        <p15:guide id="5" orient="horz" pos="150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4E1"/>
    <a:srgbClr val="6C8697"/>
    <a:srgbClr val="385A73"/>
    <a:srgbClr val="405971"/>
    <a:srgbClr val="BBD7DF"/>
    <a:srgbClr val="5073B5"/>
    <a:srgbClr val="194461"/>
    <a:srgbClr val="A7B8B9"/>
    <a:srgbClr val="723988"/>
    <a:srgbClr val="9274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–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–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Light Style 3 –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9" autoAdjust="0"/>
    <p:restoredTop sz="80836" autoAdjust="0"/>
  </p:normalViewPr>
  <p:slideViewPr>
    <p:cSldViewPr snapToGrid="0" snapToObjects="1">
      <p:cViewPr varScale="1">
        <p:scale>
          <a:sx n="128" d="100"/>
          <a:sy n="128" d="100"/>
        </p:scale>
        <p:origin x="1392" y="168"/>
      </p:cViewPr>
      <p:guideLst>
        <p:guide pos="2200"/>
        <p:guide orient="horz" pos="917"/>
        <p:guide orient="horz" pos="15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 varScale="1">
      <p:scale>
        <a:sx n="100" d="100"/>
        <a:sy n="100" d="100"/>
      </p:scale>
      <p:origin x="0" y="-4008"/>
    </p:cViewPr>
  </p:sorterViewPr>
  <p:notesViewPr>
    <p:cSldViewPr snapToGrid="0" snapToObjects="1">
      <p:cViewPr varScale="1">
        <p:scale>
          <a:sx n="108" d="100"/>
          <a:sy n="108" d="100"/>
        </p:scale>
        <p:origin x="428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CFDCBA-0AE1-1046-BA0F-9D8061F101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35272-1517-B049-B95C-5816711E79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3B195-1287-5A47-8B84-08B57F137554}" type="datetimeFigureOut">
              <a:rPr lang="sv-SE" smtClean="0"/>
              <a:t>2023-10-31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864B42-B456-774D-9AFC-7AC0394D41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9E961-ED36-9744-9410-CE646A1A6D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8975C-8F7A-B44F-8C6D-70D7DB1A841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623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EE82B-71A4-BC48-8717-0940F09A17BF}" type="datetimeFigureOut">
              <a:rPr lang="en-GB" smtClean="0"/>
              <a:t>31/10/2023</a:t>
            </a:fld>
            <a:endParaRPr lang="en-GB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4DABE-419F-EC44-A8E4-36B2ABCB2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97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220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041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951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816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930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073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870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853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570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666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4DABE-419F-EC44-A8E4-36B2ABCB23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16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1944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5450" y="1530000"/>
            <a:ext cx="8294324" cy="1400531"/>
          </a:xfrm>
        </p:spPr>
        <p:txBody>
          <a:bodyPr anchor="b"/>
          <a:lstStyle>
            <a:lvl1pPr algn="l">
              <a:defRPr sz="52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Presentation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5450" y="3033850"/>
            <a:ext cx="8294324" cy="136307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First name Last name, Title  |  Research group  |  </a:t>
            </a:r>
            <a:r>
              <a:rPr lang="en-GB" noProof="0" dirty="0" err="1"/>
              <a:t>dd.mm.yyyy</a:t>
            </a:r>
            <a:endParaRPr lang="en-GB" noProof="0" dirty="0"/>
          </a:p>
        </p:txBody>
      </p:sp>
      <p:sp>
        <p:nvSpPr>
          <p:cNvPr id="7" name="Rektangel 3">
            <a:extLst>
              <a:ext uri="{FF2B5EF4-FFF2-40B4-BE49-F238E27FC236}">
                <a16:creationId xmlns:a16="http://schemas.microsoft.com/office/drawing/2014/main" id="{4E17BB8C-FC90-5F49-B52F-11E5C72D3C96}"/>
              </a:ext>
            </a:extLst>
          </p:cNvPr>
          <p:cNvSpPr/>
          <p:nvPr userDrawn="1"/>
        </p:nvSpPr>
        <p:spPr>
          <a:xfrm>
            <a:off x="7856025" y="-1"/>
            <a:ext cx="863749" cy="1111739"/>
          </a:xfrm>
          <a:prstGeom prst="rect">
            <a:avLst/>
          </a:prstGeom>
          <a:solidFill>
            <a:srgbClr val="6C869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>
              <a:solidFill>
                <a:srgbClr val="6C8697"/>
              </a:solidFill>
            </a:endParaRPr>
          </a:p>
        </p:txBody>
      </p:sp>
      <p:pic>
        <p:nvPicPr>
          <p:cNvPr id="8" name="Chalmers logotype 4">
            <a:extLst>
              <a:ext uri="{FF2B5EF4-FFF2-40B4-BE49-F238E27FC236}">
                <a16:creationId xmlns:a16="http://schemas.microsoft.com/office/drawing/2014/main" id="{48711BF3-1A07-6B46-B63B-F498A03D39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9155" y="247950"/>
            <a:ext cx="617489" cy="7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43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3 photos_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0584" y="193040"/>
            <a:ext cx="4617182" cy="2039997"/>
          </a:xfrm>
        </p:spPr>
        <p:txBody>
          <a:bodyPr/>
          <a:lstStyle>
            <a:lvl1pPr>
              <a:defRPr>
                <a:solidFill>
                  <a:srgbClr val="19446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AD2B67D-B281-694E-9D43-FE3CBAAF8CA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98425" y="193040"/>
            <a:ext cx="3770311" cy="2124697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772286E-0D7F-3443-AFA5-F221E3ACC8D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5200" y="2387600"/>
            <a:ext cx="1836000" cy="2395337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4CC3E62-90FA-914F-8F68-5F15794B02C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138400" y="2387600"/>
            <a:ext cx="1836000" cy="2395337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Content Placeholder 5"/>
          <p:cNvSpPr>
            <a:spLocks noGrp="1"/>
          </p:cNvSpPr>
          <p:nvPr>
            <p:ph idx="1"/>
          </p:nvPr>
        </p:nvSpPr>
        <p:spPr>
          <a:xfrm>
            <a:off x="4310584" y="2466169"/>
            <a:ext cx="4617182" cy="2316767"/>
          </a:xfrm>
          <a:prstGeom prst="rect">
            <a:avLst/>
          </a:prstGeom>
        </p:spPr>
        <p:txBody>
          <a:bodyPr/>
          <a:lstStyle>
            <a:lvl1pPr marL="126000" indent="-126000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378000" indent="-1260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6000" indent="-126000">
              <a:lnSpc>
                <a:spcPct val="9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/>
            </a:lvl3pPr>
            <a:lvl4pPr marL="648000" indent="0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936000" indent="-126000">
              <a:lnSpc>
                <a:spcPct val="90000"/>
              </a:lnSpc>
              <a:buFont typeface="Arial" panose="020B0604020202020204" pitchFamily="34" charset="0"/>
              <a:buChar char="•"/>
              <a:defRPr/>
            </a:lvl5pPr>
            <a:lvl6pPr marL="1714500" indent="0">
              <a:buNone/>
              <a:defRPr/>
            </a:lvl6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1" name="Slide Number Placeholder 6">
            <a:extLst>
              <a:ext uri="{FF2B5EF4-FFF2-40B4-BE49-F238E27FC236}">
                <a16:creationId xmlns:a16="http://schemas.microsoft.com/office/drawing/2014/main" id="{268A9C3F-410A-684D-BF8C-D1EE552744E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05200" y="4852800"/>
            <a:ext cx="216000" cy="1764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904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0584" y="185737"/>
            <a:ext cx="4617182" cy="2051355"/>
          </a:xfrm>
        </p:spPr>
        <p:txBody>
          <a:bodyPr/>
          <a:lstStyle/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12C2FA7-C0FC-DD46-84CE-80BA7B31E6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5200" y="185737"/>
            <a:ext cx="1836000" cy="1580400"/>
          </a:xfrm>
          <a:prstGeom prst="rect">
            <a:avLst/>
          </a:prstGeom>
          <a:solidFill>
            <a:srgbClr val="DCE4E1"/>
          </a:solidFill>
        </p:spPr>
        <p:txBody>
          <a:bodyPr tIns="1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9E839DED-9AD7-7F47-85D5-A26FC330559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05200" y="1851056"/>
            <a:ext cx="1836000" cy="2952000"/>
          </a:xfrm>
          <a:prstGeom prst="rect">
            <a:avLst/>
          </a:prstGeom>
          <a:solidFill>
            <a:srgbClr val="DCE4E1"/>
          </a:solidFill>
        </p:spPr>
        <p:txBody>
          <a:bodyPr tIns="612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97B33245-F90A-1E4D-8658-03FEC2CDE6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132393" y="185737"/>
            <a:ext cx="1836000" cy="2952000"/>
          </a:xfrm>
          <a:prstGeom prst="rect">
            <a:avLst/>
          </a:prstGeom>
          <a:solidFill>
            <a:srgbClr val="DCE4E1"/>
          </a:solidFill>
        </p:spPr>
        <p:txBody>
          <a:bodyPr tIns="612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FBC3278B-7F37-114A-B42B-56F21E985E6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32310" y="3222656"/>
            <a:ext cx="1836000" cy="1580400"/>
          </a:xfrm>
          <a:prstGeom prst="rect">
            <a:avLst/>
          </a:prstGeom>
          <a:solidFill>
            <a:srgbClr val="DCE4E1"/>
          </a:solidFill>
        </p:spPr>
        <p:txBody>
          <a:bodyPr tIns="18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891E7F83-AED0-BD44-9F65-5AE8A99F4ED6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4310584" y="2462114"/>
            <a:ext cx="4617182" cy="2340941"/>
          </a:xfrm>
          <a:prstGeom prst="rect">
            <a:avLst/>
          </a:prstGeom>
        </p:spPr>
        <p:txBody>
          <a:bodyPr/>
          <a:lstStyle>
            <a:lvl1pPr marL="126000" indent="-12600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buClr>
                <a:schemeClr val="tx1">
                  <a:lumMod val="85000"/>
                  <a:lumOff val="15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85000"/>
                  <a:lumOff val="15000"/>
                </a:schemeClr>
              </a:buClr>
              <a:defRPr>
                <a:solidFill>
                  <a:schemeClr val="tx1"/>
                </a:solidFill>
              </a:defRPr>
            </a:lvl3pPr>
            <a:lvl4pPr marL="648000" indent="0">
              <a:buNone/>
              <a:defRPr/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1" name="Slide Number Placeholder 7">
            <a:extLst>
              <a:ext uri="{FF2B5EF4-FFF2-40B4-BE49-F238E27FC236}">
                <a16:creationId xmlns:a16="http://schemas.microsoft.com/office/drawing/2014/main" id="{268A9C3F-410A-684D-BF8C-D1EE552744E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05200" y="4852800"/>
            <a:ext cx="216000" cy="176400"/>
          </a:xfrm>
        </p:spPr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446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p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">
            <a:extLst>
              <a:ext uri="{FF2B5EF4-FFF2-40B4-BE49-F238E27FC236}">
                <a16:creationId xmlns:a16="http://schemas.microsoft.com/office/drawing/2014/main" id="{5FEE5853-99F1-DE4F-91CE-715D5817D0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4192" y="292139"/>
            <a:ext cx="2113200" cy="2232000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AE18EA1-4D38-6F4B-9F56-8E1BB8F9E5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407289" y="292139"/>
            <a:ext cx="2113200" cy="2232000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C6E577FF-95D9-C94E-BEF2-B6E22E1C4D4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8018" y="2616885"/>
            <a:ext cx="4317976" cy="2232000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6042FDF-139F-0144-8120-894F5EA283D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0" y="4283345"/>
            <a:ext cx="955400" cy="426564"/>
          </a:xfrm>
          <a:prstGeom prst="rect">
            <a:avLst/>
          </a:prstGeom>
          <a:solidFill>
            <a:srgbClr val="194461"/>
          </a:solidFill>
        </p:spPr>
        <p:txBody>
          <a:bodyPr wrap="none" lIns="216000" tIns="144000" rIns="216000" bIns="72000" anchor="ctr" anchorCtr="0">
            <a:spAutoFit/>
          </a:bodyPr>
          <a:lstStyle>
            <a:lvl1pPr marL="587" indent="0" algn="l">
              <a:lnSpc>
                <a:spcPts val="1500"/>
              </a:lnSpc>
              <a:buFontTx/>
              <a:buNone/>
              <a:defRPr sz="2200" b="0">
                <a:solidFill>
                  <a:schemeClr val="bg1"/>
                </a:solidFill>
              </a:defRPr>
            </a:lvl1pPr>
            <a:lvl2pPr marL="251994" indent="0">
              <a:buFontTx/>
              <a:buNone/>
              <a:defRPr/>
            </a:lvl2pPr>
            <a:lvl3pPr marL="449989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7E8B8C-EAF7-2E48-A9C2-C9F1A48C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4A49390-4D2E-8E43-9BEC-FA0CF6BE418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16950" y="292139"/>
            <a:ext cx="4317976" cy="2232000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763ACED5-9836-6842-BB80-8B5839BB93A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611788" y="2616885"/>
            <a:ext cx="2113200" cy="2232000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3EF6D6D8-3337-DA40-A3A7-098132936C7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814885" y="2616885"/>
            <a:ext cx="2113200" cy="2232000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F8281084-3E75-8C47-942E-8D0122568DE9}"/>
              </a:ext>
            </a:extLst>
          </p:cNvPr>
          <p:cNvSpPr txBox="1">
            <a:spLocks/>
          </p:cNvSpPr>
          <p:nvPr userDrawn="1"/>
        </p:nvSpPr>
        <p:spPr>
          <a:xfrm>
            <a:off x="8164769" y="4834979"/>
            <a:ext cx="863749" cy="1809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7546AEB-71F4-CD49-AD98-46653C446DDE}" type="datetime1">
              <a:rPr lang="sv-SE" sz="800" smtClean="0">
                <a:solidFill>
                  <a:schemeClr val="tx1"/>
                </a:solidFill>
              </a:rPr>
              <a:pPr algn="r"/>
              <a:t>2023-10-31</a:t>
            </a:fld>
            <a:endParaRPr lang="sv-SE" sz="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19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6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800" y="98084"/>
            <a:ext cx="7106618" cy="99417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4F4AB70-B49C-6041-BED2-2818A5DC52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4632" y="1313117"/>
            <a:ext cx="2499860" cy="42319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B94D946-9102-914D-A6D9-C51BEF770E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4632" y="1798145"/>
            <a:ext cx="2499860" cy="103482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1300" b="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11977B0-1909-D74C-8D69-3AF3093357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03004" y="1313117"/>
            <a:ext cx="2499860" cy="42319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E23250B-AB07-5C49-A47D-E65E4FF446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03004" y="1798145"/>
            <a:ext cx="2499860" cy="103482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1300" b="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D2CFBA58-CF3D-624F-9091-EA04507B5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2451" y="1313117"/>
            <a:ext cx="2499860" cy="42319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A8FFBE75-D628-1F48-A430-62ACD5300F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2451" y="1798145"/>
            <a:ext cx="2499860" cy="103482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1300" b="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B88C858-E5CD-D346-BBD6-08B0ED4CB8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4632" y="3189623"/>
            <a:ext cx="2499860" cy="42319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45FA0FFB-894F-4741-A148-95BE6B063B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4632" y="3674651"/>
            <a:ext cx="2499860" cy="103482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1300" b="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A09D36E-5681-0D41-A250-9179BE224C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95053" y="3189623"/>
            <a:ext cx="2499860" cy="42319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967267D4-738F-1E4C-B22C-3481B9D0E4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95053" y="3674651"/>
            <a:ext cx="2499860" cy="103482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1300" b="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8363658A-DE1C-004F-B7D2-72C3CEA5BCA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32452" y="3189623"/>
            <a:ext cx="2499860" cy="42319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7111B2FB-47FE-9544-A760-2D20BAD950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32452" y="3674651"/>
            <a:ext cx="2499860" cy="103482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1300" b="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Linje 1">
            <a:extLst>
              <a:ext uri="{FF2B5EF4-FFF2-40B4-BE49-F238E27FC236}">
                <a16:creationId xmlns:a16="http://schemas.microsoft.com/office/drawing/2014/main" id="{41ED65EB-DC68-B449-B69F-ADE841CD9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141861" y="1317878"/>
            <a:ext cx="0" cy="3456000"/>
          </a:xfrm>
          <a:prstGeom prst="line">
            <a:avLst/>
          </a:prstGeom>
          <a:ln w="25400">
            <a:solidFill>
              <a:srgbClr val="6C8697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20" name="Linje 2">
            <a:extLst>
              <a:ext uri="{FF2B5EF4-FFF2-40B4-BE49-F238E27FC236}">
                <a16:creationId xmlns:a16="http://schemas.microsoft.com/office/drawing/2014/main" id="{7EB0FCF9-1BD2-AE46-B3C6-B4314D712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192670" y="1317878"/>
            <a:ext cx="0" cy="3456000"/>
          </a:xfrm>
          <a:prstGeom prst="line">
            <a:avLst/>
          </a:prstGeom>
          <a:ln w="25400">
            <a:solidFill>
              <a:srgbClr val="6C8697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21" name="Linje 3">
            <a:extLst>
              <a:ext uri="{FF2B5EF4-FFF2-40B4-BE49-F238E27FC236}">
                <a16:creationId xmlns:a16="http://schemas.microsoft.com/office/drawing/2014/main" id="{CC56BE36-9B5E-3647-9661-C67053844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794" y="3006514"/>
            <a:ext cx="2305657" cy="0"/>
          </a:xfrm>
          <a:prstGeom prst="line">
            <a:avLst/>
          </a:prstGeom>
          <a:ln w="25400">
            <a:solidFill>
              <a:srgbClr val="6C8697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19" name="Linje 4">
            <a:extLst>
              <a:ext uri="{FF2B5EF4-FFF2-40B4-BE49-F238E27FC236}">
                <a16:creationId xmlns:a16="http://schemas.microsoft.com/office/drawing/2014/main" id="{2133F58B-1D28-D345-BF61-BCF1DA957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76601" y="3006514"/>
            <a:ext cx="2305657" cy="0"/>
          </a:xfrm>
          <a:prstGeom prst="line">
            <a:avLst/>
          </a:prstGeom>
          <a:ln w="25400">
            <a:solidFill>
              <a:srgbClr val="6C8697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22" name="Linje 5">
            <a:extLst>
              <a:ext uri="{FF2B5EF4-FFF2-40B4-BE49-F238E27FC236}">
                <a16:creationId xmlns:a16="http://schemas.microsoft.com/office/drawing/2014/main" id="{6B0C0E01-79AD-1F41-8CBA-F436EFBB3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29367" y="3006514"/>
            <a:ext cx="2305657" cy="0"/>
          </a:xfrm>
          <a:prstGeom prst="line">
            <a:avLst/>
          </a:prstGeom>
          <a:ln w="25400">
            <a:solidFill>
              <a:srgbClr val="6C8697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11" name="Slide Number Placeholder 14">
            <a:extLst>
              <a:ext uri="{FF2B5EF4-FFF2-40B4-BE49-F238E27FC236}">
                <a16:creationId xmlns:a16="http://schemas.microsoft.com/office/drawing/2014/main" id="{3AD28DD6-359E-114F-B54C-990B212E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336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799" y="104019"/>
            <a:ext cx="7103451" cy="99417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AD28DD6-359E-114F-B54C-990B212E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999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13B8D5AD-D270-F648-A851-A329A34D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172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BCCEBD77-68E6-EB42-AA86-084B9AD2E6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6602" y="4852800"/>
            <a:ext cx="552198" cy="176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C388E3E2-F5EC-BC41-85B7-08224C0CC293}" type="datetime1">
              <a:rPr lang="sv-SE" smtClean="0"/>
              <a:pPr algn="r"/>
              <a:t>2023-10-31</a:t>
            </a:fld>
            <a:endParaRPr lang="en-GB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297E8B8C-EAF7-2E48-A9C2-C9F1A48C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914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lmers logo_End of presentation">
    <p:bg>
      <p:bgPr>
        <a:solidFill>
          <a:srgbClr val="1944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DA845A-EF3B-3247-9AC2-696EF05DE0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2560" y="1041157"/>
            <a:ext cx="2678880" cy="325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55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withou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799" y="530176"/>
            <a:ext cx="7038231" cy="994172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20" y="1814787"/>
            <a:ext cx="7886700" cy="2858876"/>
          </a:xfrm>
          <a:prstGeom prst="rect">
            <a:avLst/>
          </a:prstGeom>
        </p:spPr>
        <p:txBody>
          <a:bodyPr/>
          <a:lstStyle>
            <a:lvl1pPr marL="126000" indent="-126000">
              <a:lnSpc>
                <a:spcPct val="90000"/>
              </a:lnSpc>
              <a:spcAft>
                <a:spcPts val="4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378000" indent="-1260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6000" indent="-126000">
              <a:lnSpc>
                <a:spcPct val="90000"/>
              </a:lnSpc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774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4pPr>
            <a:lvl5pPr marL="936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FAEB4D2-F0EE-E947-BE4D-ACB41A959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452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sub_withou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800" y="526866"/>
            <a:ext cx="7038230" cy="99359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64B5015-B349-E541-80B4-07E45C1FFA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324" y="1589993"/>
            <a:ext cx="7038229" cy="211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73720" y="2111255"/>
            <a:ext cx="7886700" cy="2576065"/>
          </a:xfrm>
          <a:prstGeom prst="rect">
            <a:avLst/>
          </a:prstGeom>
        </p:spPr>
        <p:txBody>
          <a:bodyPr/>
          <a:lstStyle>
            <a:lvl1pPr marL="126000" indent="-126000">
              <a:lnSpc>
                <a:spcPct val="90000"/>
              </a:lnSpc>
              <a:spcAft>
                <a:spcPts val="4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378000" indent="-1260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6000" indent="-126000">
              <a:lnSpc>
                <a:spcPct val="90000"/>
              </a:lnSpc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774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36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AEB4D2-F0EE-E947-BE4D-ACB41A959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76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799" y="530176"/>
            <a:ext cx="7038231" cy="999433"/>
          </a:xfrm>
        </p:spPr>
        <p:txBody>
          <a:bodyPr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8800" y="1819368"/>
            <a:ext cx="2291631" cy="2854948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1500"/>
            </a:lvl1pPr>
            <a:lvl2pPr marL="252000" indent="0">
              <a:buFontTx/>
              <a:buNone/>
              <a:defRPr sz="1500"/>
            </a:lvl2pPr>
            <a:lvl3pPr marL="450000" indent="0">
              <a:buFontTx/>
              <a:buNone/>
              <a:defRPr sz="1500"/>
            </a:lvl3pPr>
            <a:lvl4pPr marL="648000" indent="0">
              <a:buFontTx/>
              <a:buNone/>
              <a:defRPr sz="1500"/>
            </a:lvl4pPr>
            <a:lvl5pPr marL="810000" indent="0">
              <a:buFontTx/>
              <a:buNone/>
              <a:defRPr sz="15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77153" y="1819296"/>
            <a:ext cx="5698800" cy="2854367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/>
            </a:lvl1pPr>
            <a:lvl2pPr marL="252000" indent="0">
              <a:buFontTx/>
              <a:buNone/>
              <a:defRPr/>
            </a:lvl2pPr>
            <a:lvl3pPr marL="450000" indent="0">
              <a:buFontTx/>
              <a:buNone/>
              <a:defRPr/>
            </a:lvl3pPr>
            <a:lvl4pPr marL="648000" indent="0">
              <a:buFontTx/>
              <a:buNone/>
              <a:defRPr/>
            </a:lvl4pPr>
            <a:lvl5pPr marL="810000" indent="0">
              <a:buFontTx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CCE702F-4052-3B4E-9DAD-35C6CEB57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83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left_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800" y="526866"/>
            <a:ext cx="7038230" cy="99359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64B5015-B349-E541-80B4-07E45C1FFA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324" y="1589993"/>
            <a:ext cx="7038229" cy="211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73720" y="2111255"/>
            <a:ext cx="3879408" cy="2671682"/>
          </a:xfrm>
          <a:prstGeom prst="rect">
            <a:avLst/>
          </a:prstGeom>
        </p:spPr>
        <p:txBody>
          <a:bodyPr/>
          <a:lstStyle>
            <a:lvl1pPr marL="126000" indent="-126000">
              <a:lnSpc>
                <a:spcPct val="90000"/>
              </a:lnSpc>
              <a:spcAft>
                <a:spcPts val="4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378000" indent="-1260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6000" indent="-126000">
              <a:lnSpc>
                <a:spcPct val="90000"/>
              </a:lnSpc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774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36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AEB4D2-F0EE-E947-BE4D-ACB41A959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252B35A-BAC1-DE4C-B178-AF59CBD681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06810" y="2091866"/>
            <a:ext cx="4109399" cy="2691071"/>
          </a:xfrm>
          <a:prstGeom prst="rect">
            <a:avLst/>
          </a:prstGeom>
          <a:solidFill>
            <a:srgbClr val="DCE4E1"/>
          </a:solidFill>
        </p:spPr>
        <p:txBody>
          <a:bodyPr tIns="0" bIns="720000" anchor="b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3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3 photos_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0584" y="185738"/>
            <a:ext cx="4617182" cy="2047299"/>
          </a:xfrm>
        </p:spPr>
        <p:txBody>
          <a:bodyPr wrap="square">
            <a:normAutofit/>
          </a:bodyPr>
          <a:lstStyle/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12C2FA7-C0FC-DD46-84CE-80BA7B31E6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5200" y="185738"/>
            <a:ext cx="1836000" cy="2827806"/>
          </a:xfrm>
          <a:prstGeom prst="rect">
            <a:avLst/>
          </a:prstGeom>
          <a:solidFill>
            <a:srgbClr val="DCE4E1"/>
          </a:solidFill>
        </p:spPr>
        <p:txBody>
          <a:bodyPr tIns="612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7B33245-F90A-1E4D-8658-03FEC2CDE6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138400" y="185738"/>
            <a:ext cx="1836000" cy="2827806"/>
          </a:xfrm>
          <a:prstGeom prst="rect">
            <a:avLst/>
          </a:prstGeom>
          <a:solidFill>
            <a:srgbClr val="DCE4E1"/>
          </a:solidFill>
        </p:spPr>
        <p:txBody>
          <a:bodyPr tIns="612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E5A597A-C5B4-F844-9B0B-A2909CB81E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05200" y="3107530"/>
            <a:ext cx="3780233" cy="1672213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Content Placeholder 5"/>
          <p:cNvSpPr>
            <a:spLocks noGrp="1"/>
          </p:cNvSpPr>
          <p:nvPr>
            <p:ph idx="1"/>
          </p:nvPr>
        </p:nvSpPr>
        <p:spPr>
          <a:xfrm>
            <a:off x="4310584" y="2466169"/>
            <a:ext cx="4617182" cy="2313573"/>
          </a:xfrm>
          <a:prstGeom prst="rect">
            <a:avLst/>
          </a:prstGeom>
        </p:spPr>
        <p:txBody>
          <a:bodyPr/>
          <a:lstStyle>
            <a:lvl1pPr marL="126000" indent="-126000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378000" indent="-1260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6000" indent="-126000">
              <a:lnSpc>
                <a:spcPct val="90000"/>
              </a:lnSpc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774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36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395F3508-212C-8940-8633-647F498A828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06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0584" y="185738"/>
            <a:ext cx="4617182" cy="2047299"/>
          </a:xfrm>
        </p:spPr>
        <p:txBody>
          <a:bodyPr/>
          <a:lstStyle/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12C2FA7-C0FC-DD46-84CE-80BA7B31E6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5200" y="185738"/>
            <a:ext cx="3769200" cy="4597200"/>
          </a:xfrm>
          <a:prstGeom prst="rect">
            <a:avLst/>
          </a:prstGeom>
          <a:solidFill>
            <a:srgbClr val="DCE4E1"/>
          </a:solidFill>
        </p:spPr>
        <p:txBody>
          <a:bodyPr tIns="0" bIns="1440000" anchor="b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4310584" y="2466170"/>
            <a:ext cx="4617182" cy="2316768"/>
          </a:xfrm>
          <a:prstGeom prst="rect">
            <a:avLst/>
          </a:prstGeom>
        </p:spPr>
        <p:txBody>
          <a:bodyPr/>
          <a:lstStyle>
            <a:lvl1pPr marL="126000" indent="-126000">
              <a:lnSpc>
                <a:spcPct val="90000"/>
              </a:lnSpc>
              <a:spcAft>
                <a:spcPts val="4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378000" indent="-1260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6000" indent="-126000">
              <a:lnSpc>
                <a:spcPct val="90000"/>
              </a:lnSpc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774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36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  <a:lvl9pPr marL="2743200" indent="0">
              <a:buNone/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2C09499-57AE-D94B-B9E5-906A8CC93B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20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3photos_Depar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746C504D-4045-874E-93F0-4174EC2B85E6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4310063" y="940567"/>
            <a:ext cx="2360737" cy="25717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600" b="1">
                <a:solidFill>
                  <a:srgbClr val="194461"/>
                </a:solidFill>
              </a:defRPr>
            </a:lvl1pPr>
            <a:lvl4pPr marL="0" indent="0">
              <a:buNone/>
              <a:defRPr/>
            </a:lvl4pPr>
          </a:lstStyle>
          <a:p>
            <a:pPr lvl="0"/>
            <a:r>
              <a:rPr lang="en-GB" noProof="0"/>
              <a:t>Department of</a:t>
            </a:r>
          </a:p>
        </p:txBody>
      </p:sp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4310584" y="752992"/>
            <a:ext cx="4617182" cy="1360030"/>
          </a:xfrm>
        </p:spPr>
        <p:txBody>
          <a:bodyPr/>
          <a:lstStyle>
            <a:lvl1pPr>
              <a:defRPr>
                <a:solidFill>
                  <a:srgbClr val="19446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12C2FA7-C0FC-DD46-84CE-80BA7B31E6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5200" y="185738"/>
            <a:ext cx="1836000" cy="2004009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97B33245-F90A-1E4D-8658-03FEC2CDE6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138400" y="185738"/>
            <a:ext cx="1836000" cy="2004009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9E839DED-9AD7-7F47-85D5-A26FC330559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05200" y="2277979"/>
            <a:ext cx="3769200" cy="2504958"/>
          </a:xfrm>
          <a:prstGeom prst="rect">
            <a:avLst/>
          </a:prstGeom>
          <a:solidFill>
            <a:srgbClr val="DCE4E1"/>
          </a:solidFill>
        </p:spPr>
        <p:txBody>
          <a:bodyPr tIns="612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Content Placeholder 6"/>
          <p:cNvSpPr>
            <a:spLocks noGrp="1"/>
          </p:cNvSpPr>
          <p:nvPr>
            <p:ph idx="1"/>
          </p:nvPr>
        </p:nvSpPr>
        <p:spPr>
          <a:xfrm>
            <a:off x="4310584" y="2281373"/>
            <a:ext cx="4617182" cy="8562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400"/>
              </a:spcAft>
              <a:buClr>
                <a:schemeClr val="tx1">
                  <a:lumMod val="85000"/>
                  <a:lumOff val="15000"/>
                </a:schemeClr>
              </a:buClr>
              <a:buFontTx/>
              <a:buNone/>
              <a:defRPr>
                <a:solidFill>
                  <a:schemeClr val="tx1"/>
                </a:solidFill>
              </a:defRPr>
            </a:lvl1pPr>
            <a:lvl2pPr marL="378000" indent="-1260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6000" indent="-126000">
              <a:lnSpc>
                <a:spcPct val="9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/>
            </a:lvl3pPr>
            <a:lvl4pPr marL="648000" indent="0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936000" indent="-126000">
              <a:lnSpc>
                <a:spcPct val="90000"/>
              </a:lnSpc>
              <a:buFont typeface="Arial" panose="020B0604020202020204" pitchFamily="34" charset="0"/>
              <a:buChar char="•"/>
              <a:defRPr/>
            </a:lvl5pPr>
            <a:lvl6pPr marL="1714500" indent="0">
              <a:buNone/>
              <a:defRPr/>
            </a:lvl6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90DF472-2B52-B648-86BA-E002A3B5E8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10063" y="3395249"/>
            <a:ext cx="4629150" cy="2571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300" b="1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300" b="1"/>
            </a:lvl2pPr>
            <a:lvl3pPr marL="0" indent="0">
              <a:buFontTx/>
              <a:buNone/>
              <a:defRPr sz="1300" b="1"/>
            </a:lvl3pPr>
            <a:lvl4pPr marL="0" indent="0">
              <a:buFontTx/>
              <a:buNone/>
              <a:defRPr sz="1300" b="1"/>
            </a:lvl4pPr>
            <a:lvl5pPr marL="0" indent="0">
              <a:buFontTx/>
              <a:buNone/>
              <a:defRPr sz="1300" b="1"/>
            </a:lvl5pPr>
          </a:lstStyle>
          <a:p>
            <a:pPr lvl="0"/>
            <a:r>
              <a:rPr lang="en-GB" noProof="0"/>
              <a:t>Divisions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97B49F1B-85A6-A647-9F5F-A010E7ED9D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310064" y="3724507"/>
            <a:ext cx="2268000" cy="10584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Aft>
                <a:spcPts val="800"/>
              </a:spcAft>
              <a:buFontTx/>
              <a:buNone/>
              <a:defRPr sz="1150"/>
            </a:lvl2pPr>
            <a:lvl3pPr marL="0" indent="0">
              <a:lnSpc>
                <a:spcPct val="100000"/>
              </a:lnSpc>
              <a:spcAft>
                <a:spcPts val="800"/>
              </a:spcAft>
              <a:buFontTx/>
              <a:buNone/>
              <a:defRPr sz="1150"/>
            </a:lvl3pPr>
            <a:lvl4pPr marL="0" indent="0">
              <a:lnSpc>
                <a:spcPct val="100000"/>
              </a:lnSpc>
              <a:spcAft>
                <a:spcPts val="800"/>
              </a:spcAft>
              <a:buFontTx/>
              <a:buNone/>
              <a:defRPr sz="1150"/>
            </a:lvl4pPr>
            <a:lvl5pPr marL="0" indent="0">
              <a:lnSpc>
                <a:spcPct val="100000"/>
              </a:lnSpc>
              <a:spcAft>
                <a:spcPts val="800"/>
              </a:spcAft>
              <a:buFontTx/>
              <a:buNone/>
              <a:defRPr sz="115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DBC0CD4-68F0-E74A-8F83-B8EB39840D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0800" y="3724507"/>
            <a:ext cx="2268000" cy="1058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buFontTx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Aft>
                <a:spcPts val="800"/>
              </a:spcAft>
              <a:buFontTx/>
              <a:buNone/>
              <a:defRPr sz="1150"/>
            </a:lvl2pPr>
            <a:lvl3pPr marL="0" indent="0">
              <a:lnSpc>
                <a:spcPct val="100000"/>
              </a:lnSpc>
              <a:spcAft>
                <a:spcPts val="800"/>
              </a:spcAft>
              <a:buFontTx/>
              <a:buNone/>
              <a:defRPr sz="1150"/>
            </a:lvl3pPr>
            <a:lvl4pPr marL="0" indent="0">
              <a:lnSpc>
                <a:spcPct val="100000"/>
              </a:lnSpc>
              <a:spcAft>
                <a:spcPts val="800"/>
              </a:spcAft>
              <a:buFontTx/>
              <a:buNone/>
              <a:defRPr sz="1150"/>
            </a:lvl4pPr>
            <a:lvl5pPr marL="0" indent="0">
              <a:lnSpc>
                <a:spcPct val="100000"/>
              </a:lnSpc>
              <a:spcAft>
                <a:spcPts val="800"/>
              </a:spcAft>
              <a:buFontTx/>
              <a:buNone/>
              <a:defRPr sz="115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Slide Number Placeholder 10">
            <a:extLst>
              <a:ext uri="{FF2B5EF4-FFF2-40B4-BE49-F238E27FC236}">
                <a16:creationId xmlns:a16="http://schemas.microsoft.com/office/drawing/2014/main" id="{268A9C3F-410A-684D-BF8C-D1EE552744E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05200" y="4852800"/>
            <a:ext cx="216000" cy="1764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596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3Photos_Research infra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0584" y="185738"/>
            <a:ext cx="4617182" cy="204729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12C2FA7-C0FC-DD46-84CE-80BA7B31E6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222" y="185738"/>
            <a:ext cx="1836000" cy="2827806"/>
          </a:xfrm>
          <a:prstGeom prst="rect">
            <a:avLst/>
          </a:prstGeom>
          <a:solidFill>
            <a:srgbClr val="DCE4E1"/>
          </a:solidFill>
        </p:spPr>
        <p:txBody>
          <a:bodyPr tIns="612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7B33245-F90A-1E4D-8658-03FEC2CDE6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179422" y="185738"/>
            <a:ext cx="1836000" cy="2827806"/>
          </a:xfrm>
          <a:prstGeom prst="rect">
            <a:avLst/>
          </a:prstGeom>
          <a:solidFill>
            <a:srgbClr val="DCE4E1"/>
          </a:solidFill>
        </p:spPr>
        <p:txBody>
          <a:bodyPr tIns="612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E5A597A-C5B4-F844-9B0B-A2909CB81E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46222" y="3107530"/>
            <a:ext cx="3780233" cy="1672213"/>
          </a:xfrm>
          <a:prstGeom prst="rect">
            <a:avLst/>
          </a:prstGeom>
          <a:solidFill>
            <a:srgbClr val="DCE4E1"/>
          </a:solidFill>
        </p:spPr>
        <p:txBody>
          <a:bodyPr tIns="360000" anchor="t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Content Placeholder 5"/>
          <p:cNvSpPr>
            <a:spLocks noGrp="1"/>
          </p:cNvSpPr>
          <p:nvPr>
            <p:ph idx="1"/>
          </p:nvPr>
        </p:nvSpPr>
        <p:spPr>
          <a:xfrm>
            <a:off x="4310584" y="2466170"/>
            <a:ext cx="4617182" cy="2313572"/>
          </a:xfrm>
          <a:prstGeom prst="rect">
            <a:avLst/>
          </a:prstGeom>
        </p:spPr>
        <p:txBody>
          <a:bodyPr/>
          <a:lstStyle>
            <a:lvl1pPr marL="126000" indent="-126000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378000" indent="-1260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76000" indent="-126000">
              <a:lnSpc>
                <a:spcPct val="90000"/>
              </a:lnSpc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774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36000" indent="-126000">
              <a:lnSpc>
                <a:spcPct val="90000"/>
              </a:lnSpc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395F3508-212C-8940-8633-647F498A828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FD5CA9-F98F-5148-B23A-9CE3140EE6B0}"/>
              </a:ext>
            </a:extLst>
          </p:cNvPr>
          <p:cNvSpPr txBox="1"/>
          <p:nvPr userDrawn="1"/>
        </p:nvSpPr>
        <p:spPr>
          <a:xfrm rot="16200000">
            <a:off x="-2173892" y="2359629"/>
            <a:ext cx="4594005" cy="246221"/>
          </a:xfrm>
          <a:prstGeom prst="rect">
            <a:avLst/>
          </a:prstGeom>
          <a:solidFill>
            <a:schemeClr val="accent2"/>
          </a:solidFill>
        </p:spPr>
        <p:txBody>
          <a:bodyPr wrap="square" lIns="1764000" rIns="72000" rtlCol="0" anchor="ctr" anchorCtr="0">
            <a:spAutoFit/>
          </a:bodyPr>
          <a:lstStyle/>
          <a:p>
            <a:pPr algn="l"/>
            <a:r>
              <a:rPr lang="en-GB" sz="1000" noProof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804052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799" y="530176"/>
            <a:ext cx="6796020" cy="9941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20" y="1814787"/>
            <a:ext cx="7886700" cy="28588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8386602" y="4852800"/>
            <a:ext cx="552198" cy="176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fld id="{30C1B5A8-D4C9-A343-A66A-ADE24DD64E79}" type="datetime1">
              <a:rPr lang="sv-SE" smtClean="0"/>
              <a:pPr algn="r"/>
              <a:t>2023-10-31</a:t>
            </a:fld>
            <a:endParaRPr lang="en-GB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11C1D607-A217-544C-8CE2-63FA74E92CAD}"/>
              </a:ext>
            </a:extLst>
          </p:cNvPr>
          <p:cNvSpPr txBox="1">
            <a:spLocks/>
          </p:cNvSpPr>
          <p:nvPr userDrawn="1"/>
        </p:nvSpPr>
        <p:spPr>
          <a:xfrm>
            <a:off x="8164769" y="4834979"/>
            <a:ext cx="863749" cy="1809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7546AEB-71F4-CD49-AD98-46653C446DDE}" type="datetime1">
              <a:rPr lang="sv-SE" sz="800" smtClean="0">
                <a:solidFill>
                  <a:schemeClr val="tx1"/>
                </a:solidFill>
              </a:rPr>
              <a:pPr algn="r"/>
              <a:t>2023-10-31</a:t>
            </a:fld>
            <a:endParaRPr lang="sv-SE" sz="800">
              <a:solidFill>
                <a:schemeClr val="tx1"/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05200" y="4852800"/>
            <a:ext cx="216000" cy="176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88E7F75-8447-2546-BC2C-A9D2B7675F0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08670E98-2DB1-864E-BCC7-BB6E6DFBA590}"/>
              </a:ext>
            </a:extLst>
          </p:cNvPr>
          <p:cNvSpPr/>
          <p:nvPr userDrawn="1"/>
        </p:nvSpPr>
        <p:spPr>
          <a:xfrm>
            <a:off x="7856025" y="-1"/>
            <a:ext cx="863749" cy="1111739"/>
          </a:xfrm>
          <a:prstGeom prst="rect">
            <a:avLst/>
          </a:prstGeom>
          <a:solidFill>
            <a:srgbClr val="6C869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>
              <a:solidFill>
                <a:srgbClr val="6C8697"/>
              </a:solidFill>
            </a:endParaRPr>
          </a:p>
        </p:txBody>
      </p:sp>
      <p:pic>
        <p:nvPicPr>
          <p:cNvPr id="16" name="Chalmers logotype 8">
            <a:extLst>
              <a:ext uri="{FF2B5EF4-FFF2-40B4-BE49-F238E27FC236}">
                <a16:creationId xmlns:a16="http://schemas.microsoft.com/office/drawing/2014/main" id="{B00FE33B-CEE3-9C45-9455-42E295308AEC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79155" y="247950"/>
            <a:ext cx="617489" cy="7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7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62" r:id="rId2"/>
    <p:sldLayoutId id="2147483680" r:id="rId3"/>
    <p:sldLayoutId id="2147483704" r:id="rId4"/>
    <p:sldLayoutId id="2147483724" r:id="rId5"/>
    <p:sldLayoutId id="2147483677" r:id="rId6"/>
    <p:sldLayoutId id="2147483669" r:id="rId7"/>
    <p:sldLayoutId id="2147483678" r:id="rId8"/>
    <p:sldLayoutId id="2147483717" r:id="rId9"/>
    <p:sldLayoutId id="2147483723" r:id="rId10"/>
    <p:sldLayoutId id="2147483685" r:id="rId11"/>
    <p:sldLayoutId id="2147483673" r:id="rId12"/>
    <p:sldLayoutId id="2147483706" r:id="rId13"/>
    <p:sldLayoutId id="2147483705" r:id="rId14"/>
    <p:sldLayoutId id="2147483667" r:id="rId15"/>
    <p:sldLayoutId id="2147483687" r:id="rId16"/>
    <p:sldLayoutId id="2147483688" r:id="rId17"/>
  </p:sldLayoutIdLst>
  <p:hf hdr="0"/>
  <p:txStyles>
    <p:titleStyle>
      <a:lvl1pPr algn="l" defTabSz="685800" rtl="0" eaLnBrk="1" latinLnBrk="0" hangingPunct="1">
        <a:lnSpc>
          <a:spcPct val="84000"/>
        </a:lnSpc>
        <a:spcBef>
          <a:spcPct val="0"/>
        </a:spcBef>
        <a:buNone/>
        <a:defRPr sz="3200" b="1" kern="1200" spc="-80" baseline="0">
          <a:solidFill>
            <a:srgbClr val="19446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6000" indent="-126000" algn="l" defTabSz="6858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•"/>
        <a:tabLst>
          <a:tab pos="1020763" algn="l"/>
        </a:tabLst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78000" indent="-12600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>
            <a:lumMod val="85000"/>
            <a:lumOff val="15000"/>
          </a:schemeClr>
        </a:buClr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76000" indent="-126000" algn="l" defTabSz="6858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74000" indent="-126000" algn="l" defTabSz="6858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6000" indent="-126000" algn="l" defTabSz="685800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8.png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e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F42AA4-2B62-A749-AA91-1089FE0E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20" y="278296"/>
            <a:ext cx="7735394" cy="1015359"/>
          </a:xfrm>
        </p:spPr>
        <p:txBody>
          <a:bodyPr/>
          <a:lstStyle/>
          <a:p>
            <a:r>
              <a:rPr lang="en-GB" sz="2800" dirty="0"/>
              <a:t>Introduction to mathematical modelling</a:t>
            </a:r>
            <a:br>
              <a:rPr lang="en-GB" sz="2800" dirty="0"/>
            </a:br>
            <a:r>
              <a:rPr lang="en-GB" sz="1800" dirty="0"/>
              <a:t>for biology and more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D3BE-20F5-244F-9E06-27645F24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</a:t>
            </a:fld>
            <a:endParaRPr lang="en-GB"/>
          </a:p>
        </p:txBody>
      </p:sp>
      <p:pic>
        <p:nvPicPr>
          <p:cNvPr id="2050" name="Picture 2" descr="4.1. Visual representation of biological entities and interactions —  MONGKIE 0.2.1 documentation">
            <a:extLst>
              <a:ext uri="{FF2B5EF4-FFF2-40B4-BE49-F238E27FC236}">
                <a16:creationId xmlns:a16="http://schemas.microsoft.com/office/drawing/2014/main" id="{B719B041-3216-E7C9-2D41-7EC5D7657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6" y="2058467"/>
            <a:ext cx="3531509" cy="227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ircuit diagram - Wikipedia">
            <a:extLst>
              <a:ext uri="{FF2B5EF4-FFF2-40B4-BE49-F238E27FC236}">
                <a16:creationId xmlns:a16="http://schemas.microsoft.com/office/drawing/2014/main" id="{23ECC067-2CE3-7667-60F3-A68BAC4A3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922" y="1750359"/>
            <a:ext cx="2085975" cy="288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ain of Infection Overview">
            <a:extLst>
              <a:ext uri="{FF2B5EF4-FFF2-40B4-BE49-F238E27FC236}">
                <a16:creationId xmlns:a16="http://schemas.microsoft.com/office/drawing/2014/main" id="{DE092EF3-BE21-D716-46D5-51FBE4429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835" y="1484963"/>
            <a:ext cx="3367087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6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F42AA4-2B62-A749-AA91-1089FE0E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20" y="172367"/>
            <a:ext cx="7038231" cy="970634"/>
          </a:xfrm>
        </p:spPr>
        <p:txBody>
          <a:bodyPr/>
          <a:lstStyle/>
          <a:p>
            <a:r>
              <a:rPr lang="en-GB" sz="2800" dirty="0"/>
              <a:t>Example: predator-prey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D3BE-20F5-244F-9E06-27645F24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10</a:t>
            </a:fld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C2E39E-0E89-0D46-DE47-78C0F899EAE8}"/>
              </a:ext>
            </a:extLst>
          </p:cNvPr>
          <p:cNvGrpSpPr/>
          <p:nvPr/>
        </p:nvGrpSpPr>
        <p:grpSpPr>
          <a:xfrm>
            <a:off x="421200" y="2207390"/>
            <a:ext cx="4572000" cy="2646293"/>
            <a:chOff x="2231070" y="2464904"/>
            <a:chExt cx="4572000" cy="26462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6F9D83-F121-3580-7F2F-3EF19CD8A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313"/>
            <a:stretch/>
          </p:blipFill>
          <p:spPr>
            <a:xfrm>
              <a:off x="2231070" y="2464904"/>
              <a:ext cx="4572000" cy="264629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22AA02-01F8-BC47-A25C-1A3E9545C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474" t="5861" r="27874" b="88239"/>
            <a:stretch/>
          </p:blipFill>
          <p:spPr>
            <a:xfrm>
              <a:off x="5128591" y="2797864"/>
              <a:ext cx="1401417" cy="18884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B6243F-5CC6-5515-2E4D-FDAE46966632}"/>
              </a:ext>
            </a:extLst>
          </p:cNvPr>
          <p:cNvGrpSpPr/>
          <p:nvPr/>
        </p:nvGrpSpPr>
        <p:grpSpPr>
          <a:xfrm>
            <a:off x="6070582" y="3287117"/>
            <a:ext cx="1702913" cy="1216877"/>
            <a:chOff x="4045661" y="3584740"/>
            <a:chExt cx="1702913" cy="1216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78287E1-AB6D-0D57-52B9-C0A7E7F8D9E7}"/>
                    </a:ext>
                  </a:extLst>
                </p:cNvPr>
                <p:cNvSpPr txBox="1"/>
                <p:nvPr/>
              </p:nvSpPr>
              <p:spPr>
                <a:xfrm>
                  <a:off x="4244008" y="3726312"/>
                  <a:ext cx="1390765" cy="9441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4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𝑑𝑡</m:t>
                            </m:r>
                          </m:den>
                        </m:f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𝑥𝑦</m:t>
                        </m:r>
                      </m:oMath>
                    </m:oMathPara>
                  </a14:m>
                  <a:endParaRPr lang="en-GB" sz="1600" b="0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4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SE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𝑑𝑡</m:t>
                            </m:r>
                          </m:den>
                        </m:f>
                        <m:r>
                          <a:rPr lang="en-GB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𝛿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𝑥𝑦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oMath>
                    </m:oMathPara>
                  </a14:m>
                  <a:endParaRPr lang="en-SE" sz="1600" dirty="0"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78287E1-AB6D-0D57-52B9-C0A7E7F8D9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4008" y="3726312"/>
                  <a:ext cx="1390765" cy="944105"/>
                </a:xfrm>
                <a:prstGeom prst="rect">
                  <a:avLst/>
                </a:prstGeom>
                <a:blipFill>
                  <a:blip r:embed="rId5"/>
                  <a:stretch>
                    <a:fillRect l="-4505" t="-3947" r="-3604" b="-2632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38368D5-10E8-E6B0-C9F7-C6286AD7FB76}"/>
                </a:ext>
              </a:extLst>
            </p:cNvPr>
            <p:cNvSpPr/>
            <p:nvPr/>
          </p:nvSpPr>
          <p:spPr>
            <a:xfrm>
              <a:off x="4045661" y="3584740"/>
              <a:ext cx="1702913" cy="1216877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6BF639C0-C098-14FE-0F0C-DFA3E1FC3862}"/>
              </a:ext>
            </a:extLst>
          </p:cNvPr>
          <p:cNvSpPr txBox="1">
            <a:spLocks/>
          </p:cNvSpPr>
          <p:nvPr/>
        </p:nvSpPr>
        <p:spPr>
          <a:xfrm>
            <a:off x="5308265" y="1975460"/>
            <a:ext cx="3600715" cy="11925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26000" indent="-126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tabLst>
                <a:tab pos="1020763" algn="l"/>
              </a:tabLst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8000" indent="-126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76000" indent="-126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74000" indent="-126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6000" indent="-126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  <a:highlight>
                  <a:srgbClr val="DCE4E1"/>
                </a:highlight>
              </a:rPr>
              <a:t>How does this model represent the populations?</a:t>
            </a:r>
          </a:p>
          <a:p>
            <a:pPr marL="0" indent="0">
              <a:buNone/>
            </a:pPr>
            <a:r>
              <a:rPr lang="en-GB" sz="1800" b="1" dirty="0">
                <a:solidFill>
                  <a:schemeClr val="accent2"/>
                </a:solidFill>
                <a:highlight>
                  <a:srgbClr val="DCE4E1"/>
                </a:highlight>
              </a:rPr>
              <a:t>What are the species, events, assumptions in this model?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A3FBDAC-15E5-90DA-CF1E-9D502E742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20" y="1570383"/>
            <a:ext cx="7886700" cy="894521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/>
              <a:t>in Canadian northern forests the populations of the lynx and the snowshoe hare are intertwined in a life and death struggle.</a:t>
            </a:r>
            <a:endParaRPr lang="en-SE" dirty="0"/>
          </a:p>
        </p:txBody>
      </p:sp>
      <p:pic>
        <p:nvPicPr>
          <p:cNvPr id="3074" name="Picture 2" descr="Alfred J. Lotka - Wikipedia">
            <a:extLst>
              <a:ext uri="{FF2B5EF4-FFF2-40B4-BE49-F238E27FC236}">
                <a16:creationId xmlns:a16="http://schemas.microsoft.com/office/drawing/2014/main" id="{7832D8B7-B116-1BDB-F502-0D83C3108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813" y="3341232"/>
            <a:ext cx="802343" cy="107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ito Volterra - Wikipedia">
            <a:extLst>
              <a:ext uri="{FF2B5EF4-FFF2-40B4-BE49-F238E27FC236}">
                <a16:creationId xmlns:a16="http://schemas.microsoft.com/office/drawing/2014/main" id="{44834A57-F895-999F-9627-CE4CA388D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006" y="3341232"/>
            <a:ext cx="845794" cy="107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09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F42AA4-2B62-A749-AA91-1089FE0E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20" y="172367"/>
            <a:ext cx="7038231" cy="970634"/>
          </a:xfrm>
        </p:spPr>
        <p:txBody>
          <a:bodyPr/>
          <a:lstStyle/>
          <a:p>
            <a:r>
              <a:rPr lang="en-GB" sz="2800" dirty="0"/>
              <a:t>Example: predator-prey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D3BE-20F5-244F-9E06-27645F24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A3FBDAC-15E5-90DA-CF1E-9D502E742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20" y="1570383"/>
            <a:ext cx="7886700" cy="894521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/>
              <a:t>in Canadian northern forests the populations of the lynx and the snowshoe hare are intertwined in a life and death struggle.</a:t>
            </a:r>
            <a:endParaRPr lang="en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0C1E9565-B6E7-0C25-A7EB-1F18101B3C84}"/>
                  </a:ext>
                </a:extLst>
              </p:cNvPr>
              <p:cNvSpPr/>
              <p:nvPr/>
            </p:nvSpPr>
            <p:spPr>
              <a:xfrm>
                <a:off x="683579" y="2321500"/>
                <a:ext cx="4792882" cy="2320074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SE" sz="1600" dirty="0">
                    <a:solidFill>
                      <a:schemeClr val="tx1"/>
                    </a:solidFill>
                  </a:rPr>
                  <a:t>Quantity: - number of hares :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600" b="0" dirty="0">
                  <a:solidFill>
                    <a:schemeClr val="tx1"/>
                  </a:solidFill>
                </a:endParaRPr>
              </a:p>
              <a:p>
                <a:r>
                  <a:rPr lang="en-SE" sz="1600" dirty="0">
                    <a:solidFill>
                      <a:schemeClr val="tx1"/>
                    </a:solidFill>
                  </a:rPr>
                  <a:t>	       - number of lynxes: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SE" sz="1600" dirty="0">
                  <a:solidFill>
                    <a:schemeClr val="tx1"/>
                  </a:solidFill>
                </a:endParaRPr>
              </a:p>
              <a:p>
                <a:r>
                  <a:rPr lang="en-SE" sz="1600" dirty="0">
                    <a:solidFill>
                      <a:schemeClr val="tx1"/>
                    </a:solidFill>
                  </a:rPr>
                  <a:t>Events: - hares reproduce</a:t>
                </a:r>
              </a:p>
              <a:p>
                <a:r>
                  <a:rPr lang="en-SE" sz="1600" dirty="0">
                    <a:solidFill>
                      <a:schemeClr val="tx1"/>
                    </a:solidFill>
                  </a:rPr>
                  <a:t>	     - lynxes eat rabbits and then reproduce</a:t>
                </a:r>
              </a:p>
              <a:p>
                <a:r>
                  <a:rPr lang="en-SE" sz="1600" dirty="0">
                    <a:solidFill>
                      <a:schemeClr val="tx1"/>
                    </a:solidFill>
                  </a:rPr>
                  <a:t>	     - rabbits die</a:t>
                </a:r>
              </a:p>
              <a:p>
                <a:r>
                  <a:rPr lang="en-SE" sz="1600" dirty="0">
                    <a:solidFill>
                      <a:schemeClr val="tx1"/>
                    </a:solidFill>
                  </a:rPr>
                  <a:t>Rates: - hare (net) reproduction: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SE" sz="1600" dirty="0">
                  <a:solidFill>
                    <a:schemeClr val="tx1"/>
                  </a:solidFill>
                </a:endParaRPr>
              </a:p>
              <a:p>
                <a:r>
                  <a:rPr lang="en-SE" sz="1600" dirty="0">
                    <a:solidFill>
                      <a:schemeClr val="tx1"/>
                    </a:solidFill>
                  </a:rPr>
                  <a:t>	   - hare death by lynx: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SE" sz="1600" dirty="0">
                  <a:solidFill>
                    <a:schemeClr val="tx1"/>
                  </a:solidFill>
                </a:endParaRPr>
              </a:p>
              <a:p>
                <a:r>
                  <a:rPr lang="en-SE" sz="1600" dirty="0">
                    <a:solidFill>
                      <a:schemeClr val="tx1"/>
                    </a:solidFill>
                  </a:rPr>
                  <a:t>	   - lynx reproduction after eating: </a:t>
                </a:r>
                <a14:m>
                  <m:oMath xmlns:m="http://schemas.openxmlformats.org/officeDocument/2006/math">
                    <m:r>
                      <a:rPr lang="en-SE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SE" sz="1600" dirty="0">
                    <a:solidFill>
                      <a:schemeClr val="tx1"/>
                    </a:solidFill>
                  </a:rPr>
                  <a:t>	   - lynx death: </a:t>
                </a:r>
                <a14:m>
                  <m:oMath xmlns:m="http://schemas.openxmlformats.org/officeDocument/2006/math">
                    <m:r>
                      <a:rPr lang="en-SE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S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0C1E9565-B6E7-0C25-A7EB-1F18101B3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9" y="2321500"/>
                <a:ext cx="4792882" cy="2320074"/>
              </a:xfrm>
              <a:prstGeom prst="roundRect">
                <a:avLst/>
              </a:prstGeom>
              <a:blipFill>
                <a:blip r:embed="rId3"/>
                <a:stretch>
                  <a:fillRect b="-2717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41F0EEF-9BAC-F15A-822D-CDDBA6C717C3}"/>
              </a:ext>
            </a:extLst>
          </p:cNvPr>
          <p:cNvGrpSpPr/>
          <p:nvPr/>
        </p:nvGrpSpPr>
        <p:grpSpPr>
          <a:xfrm>
            <a:off x="5729197" y="2171427"/>
            <a:ext cx="1254365" cy="921208"/>
            <a:chOff x="1346006" y="3584741"/>
            <a:chExt cx="1254365" cy="9212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F7E917D-C411-38B5-11C7-D5A58EC369BD}"/>
                    </a:ext>
                  </a:extLst>
                </p:cNvPr>
                <p:cNvSpPr txBox="1"/>
                <p:nvPr/>
              </p:nvSpPr>
              <p:spPr>
                <a:xfrm>
                  <a:off x="1447440" y="3687263"/>
                  <a:ext cx="1055224" cy="818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4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→2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oMath>
                    </m:oMathPara>
                  </a14:m>
                  <a:endParaRPr lang="en-GB" sz="1600" b="0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4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→2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oMath>
                    </m:oMathPara>
                  </a14:m>
                  <a:endParaRPr lang="en-GB" sz="1600" b="0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4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→∅</m:t>
                        </m:r>
                      </m:oMath>
                    </m:oMathPara>
                  </a14:m>
                  <a:endParaRPr lang="en-GB" sz="1600" b="0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F7E917D-C411-38B5-11C7-D5A58EC36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440" y="3687263"/>
                  <a:ext cx="1055224" cy="818686"/>
                </a:xfrm>
                <a:prstGeom prst="rect">
                  <a:avLst/>
                </a:prstGeom>
                <a:blipFill>
                  <a:blip r:embed="rId4"/>
                  <a:stretch>
                    <a:fillRect l="-1176" r="-4706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9C2AC87-9D3D-22AC-4B07-392A9FC5D395}"/>
                </a:ext>
              </a:extLst>
            </p:cNvPr>
            <p:cNvSpPr/>
            <p:nvPr/>
          </p:nvSpPr>
          <p:spPr>
            <a:xfrm>
              <a:off x="1346006" y="3584741"/>
              <a:ext cx="1254365" cy="921208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D35DC-E26D-A9AB-0C6A-A9C0F6B8D927}"/>
              </a:ext>
            </a:extLst>
          </p:cNvPr>
          <p:cNvGrpSpPr/>
          <p:nvPr/>
        </p:nvGrpSpPr>
        <p:grpSpPr>
          <a:xfrm>
            <a:off x="6070582" y="3287117"/>
            <a:ext cx="1702913" cy="1216877"/>
            <a:chOff x="4045661" y="3584740"/>
            <a:chExt cx="1702913" cy="1216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0029FDE-0044-8BD7-E050-4346A7F2D996}"/>
                    </a:ext>
                  </a:extLst>
                </p:cNvPr>
                <p:cNvSpPr txBox="1"/>
                <p:nvPr/>
              </p:nvSpPr>
              <p:spPr>
                <a:xfrm>
                  <a:off x="4244008" y="3726312"/>
                  <a:ext cx="1390765" cy="9441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4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𝑑𝑡</m:t>
                            </m:r>
                          </m:den>
                        </m:f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𝑥𝑦</m:t>
                        </m:r>
                      </m:oMath>
                    </m:oMathPara>
                  </a14:m>
                  <a:endParaRPr lang="en-GB" sz="1600" b="0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4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SE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𝑑𝑡</m:t>
                            </m:r>
                          </m:den>
                        </m:f>
                        <m:r>
                          <a:rPr lang="en-GB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𝛿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𝑥𝑦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oMath>
                    </m:oMathPara>
                  </a14:m>
                  <a:endParaRPr lang="en-SE" sz="1600" dirty="0"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0029FDE-0044-8BD7-E050-4346A7F2D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4008" y="3726312"/>
                  <a:ext cx="1390765" cy="944105"/>
                </a:xfrm>
                <a:prstGeom prst="rect">
                  <a:avLst/>
                </a:prstGeom>
                <a:blipFill>
                  <a:blip r:embed="rId5"/>
                  <a:stretch>
                    <a:fillRect l="-4505" t="-3947" r="-3604" b="-2632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283B041-1F77-DE61-D597-56ED9AB3378B}"/>
                </a:ext>
              </a:extLst>
            </p:cNvPr>
            <p:cNvSpPr/>
            <p:nvPr/>
          </p:nvSpPr>
          <p:spPr>
            <a:xfrm>
              <a:off x="4045661" y="3584740"/>
              <a:ext cx="1702913" cy="1216877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</p:spTree>
    <p:extLst>
      <p:ext uri="{BB962C8B-B14F-4D97-AF65-F5344CB8AC3E}">
        <p14:creationId xmlns:p14="http://schemas.microsoft.com/office/powerpoint/2010/main" val="79212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F42AA4-2B62-A749-AA91-1089FE0E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20" y="172366"/>
            <a:ext cx="7038231" cy="960695"/>
          </a:xfrm>
        </p:spPr>
        <p:txBody>
          <a:bodyPr/>
          <a:lstStyle/>
          <a:p>
            <a:r>
              <a:rPr lang="en-GB" sz="2800" dirty="0"/>
              <a:t>Questions for mathematical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722AC7-24D3-B649-988F-03BE40F3B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20" y="1729407"/>
            <a:ext cx="7886700" cy="2208759"/>
          </a:xfrm>
        </p:spPr>
        <p:txBody>
          <a:bodyPr/>
          <a:lstStyle/>
          <a:p>
            <a:r>
              <a:rPr lang="en-GB" sz="1800" dirty="0"/>
              <a:t>How will cancer burden change if we apply therapy?</a:t>
            </a:r>
          </a:p>
          <a:p>
            <a:r>
              <a:rPr lang="en-GB" sz="1800" dirty="0"/>
              <a:t>What is the best experimental protocol to </a:t>
            </a:r>
            <a:r>
              <a:rPr lang="en-GB" sz="1800"/>
              <a:t>measure mutations?</a:t>
            </a:r>
            <a:endParaRPr lang="en-GB" sz="1800" dirty="0"/>
          </a:p>
          <a:p>
            <a:r>
              <a:rPr lang="en-GB" sz="1800" dirty="0"/>
              <a:t>Should we order another national lockdown?</a:t>
            </a:r>
          </a:p>
          <a:p>
            <a:r>
              <a:rPr lang="en-GB" sz="1800" dirty="0"/>
              <a:t>How much money will I have in 5 years?</a:t>
            </a:r>
          </a:p>
          <a:p>
            <a:r>
              <a:rPr lang="en-GB" sz="1800" dirty="0"/>
              <a:t>What will the weather be like tomorrow?</a:t>
            </a:r>
          </a:p>
          <a:p>
            <a:pPr marL="0" indent="0">
              <a:buNone/>
            </a:pPr>
            <a:endParaRPr lang="en-GB" sz="180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D3BE-20F5-244F-9E06-27645F24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166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F42AA4-2B62-A749-AA91-1089FE0E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20" y="172366"/>
            <a:ext cx="7038231" cy="960695"/>
          </a:xfrm>
        </p:spPr>
        <p:txBody>
          <a:bodyPr/>
          <a:lstStyle/>
          <a:p>
            <a:r>
              <a:rPr lang="en-GB" sz="2800" dirty="0"/>
              <a:t>Building block of a mathematical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722AC7-24D3-B649-988F-03BE40F3B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20" y="1600199"/>
            <a:ext cx="7886700" cy="2208759"/>
          </a:xfrm>
        </p:spPr>
        <p:txBody>
          <a:bodyPr/>
          <a:lstStyle/>
          <a:p>
            <a:r>
              <a:rPr lang="en-GB" sz="1800" b="1" dirty="0">
                <a:solidFill>
                  <a:schemeClr val="accent2"/>
                </a:solidFill>
              </a:rPr>
              <a:t>Quantities</a:t>
            </a:r>
            <a:r>
              <a:rPr lang="en-GB" sz="1800" dirty="0"/>
              <a:t> we want to model</a:t>
            </a:r>
          </a:p>
          <a:p>
            <a:pPr lvl="1"/>
            <a:r>
              <a:rPr lang="en-GB" sz="1600" dirty="0"/>
              <a:t>Bacteria, infected people, cancer cells, population</a:t>
            </a:r>
          </a:p>
          <a:p>
            <a:pPr lvl="1"/>
            <a:r>
              <a:rPr lang="en-GB" sz="1600" dirty="0"/>
              <a:t>Facebook likes, savings, neutrons </a:t>
            </a:r>
          </a:p>
          <a:p>
            <a:r>
              <a:rPr lang="en-GB" sz="1800" b="1" dirty="0">
                <a:solidFill>
                  <a:schemeClr val="accent2"/>
                </a:solidFill>
              </a:rPr>
              <a:t>Events</a:t>
            </a:r>
            <a:r>
              <a:rPr lang="en-GB" sz="1800" dirty="0"/>
              <a:t> that change these quantities</a:t>
            </a:r>
          </a:p>
          <a:p>
            <a:pPr lvl="1"/>
            <a:r>
              <a:rPr lang="en-GB" sz="1600" dirty="0"/>
              <a:t>Division, death, immigration</a:t>
            </a:r>
          </a:p>
          <a:p>
            <a:pPr lvl="1"/>
            <a:r>
              <a:rPr lang="en-GB" sz="1600" dirty="0"/>
              <a:t>Predation, merge, chemical reaction, interest paid</a:t>
            </a:r>
          </a:p>
          <a:p>
            <a:r>
              <a:rPr lang="en-GB" sz="1800" b="1" dirty="0">
                <a:solidFill>
                  <a:schemeClr val="accent2"/>
                </a:solidFill>
              </a:rPr>
              <a:t>Rates </a:t>
            </a:r>
            <a:r>
              <a:rPr lang="en-GB" sz="1800" dirty="0"/>
              <a:t>at which events happen</a:t>
            </a:r>
          </a:p>
          <a:p>
            <a:pPr lvl="1"/>
            <a:r>
              <a:rPr lang="en-GB" sz="1600" dirty="0"/>
              <a:t>Every year, every X minutes</a:t>
            </a:r>
          </a:p>
          <a:p>
            <a:pPr lvl="1"/>
            <a:r>
              <a:rPr lang="en-GB" sz="1600" dirty="0"/>
              <a:t>20% of the population, every third molecule</a:t>
            </a:r>
          </a:p>
          <a:p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D3BE-20F5-244F-9E06-27645F24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39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F42AA4-2B62-A749-AA91-1089FE0E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20" y="172367"/>
            <a:ext cx="7038231" cy="970634"/>
          </a:xfrm>
        </p:spPr>
        <p:txBody>
          <a:bodyPr/>
          <a:lstStyle/>
          <a:p>
            <a:r>
              <a:rPr lang="en-GB" sz="2800" dirty="0"/>
              <a:t>Example: growth of a bacterial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D3BE-20F5-244F-9E06-27645F24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D557-EECA-0AD0-55A0-FAE40EC80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20" y="1570383"/>
            <a:ext cx="7886700" cy="3103280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/>
              <a:t>Escherichia coli is a gram-negative, facultative anaerobic, rod-shaped, coliform bacterium of the genus Escherichia that is commonly found in the lower intestine of warm-blooded organisms. Optimum growth of E. coli occurs at 37 °C (99 °F), but some laboratory strains can multiply at temperatures up to 49 °C (120 °F). E. coli grows in a variety of defined laboratory media, such as lysogeny broth, or any medium that contains glucose, ammonium phosphate monobasic, sodium chloride, magnesium </a:t>
            </a:r>
            <a:r>
              <a:rPr lang="en-GB" sz="1600" dirty="0" err="1"/>
              <a:t>sulfate</a:t>
            </a:r>
            <a:r>
              <a:rPr lang="en-GB" sz="1600" dirty="0"/>
              <a:t>, potassium phosphate dibasic, and water. Under favourable conditions, it takes as little as 20 minutes to reproduce.</a:t>
            </a:r>
          </a:p>
        </p:txBody>
      </p:sp>
    </p:spTree>
    <p:extLst>
      <p:ext uri="{BB962C8B-B14F-4D97-AF65-F5344CB8AC3E}">
        <p14:creationId xmlns:p14="http://schemas.microsoft.com/office/powerpoint/2010/main" val="2840728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F42AA4-2B62-A749-AA91-1089FE0E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20" y="172367"/>
            <a:ext cx="7038231" cy="970634"/>
          </a:xfrm>
        </p:spPr>
        <p:txBody>
          <a:bodyPr/>
          <a:lstStyle/>
          <a:p>
            <a:r>
              <a:rPr lang="en-GB" sz="2800" dirty="0"/>
              <a:t>Example: growth of a bacterial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D3BE-20F5-244F-9E06-27645F24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D557-EECA-0AD0-55A0-FAE40EC80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20" y="1570383"/>
            <a:ext cx="7886700" cy="3103280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/>
              <a:t>Escherichia coli bacteria are growing in a contaminated sample. We assume they have plenty of nutrients and are under optimal conditions. Each bacterium divides every 20 minutes (and becomes two bacteria).</a:t>
            </a:r>
            <a:endParaRPr lang="en-SE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8BB7F5-36E7-3CF6-EBF6-07E6C73F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833" y="2447760"/>
            <a:ext cx="1978991" cy="204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9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F42AA4-2B62-A749-AA91-1089FE0E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20" y="172367"/>
            <a:ext cx="7038231" cy="970634"/>
          </a:xfrm>
        </p:spPr>
        <p:txBody>
          <a:bodyPr/>
          <a:lstStyle/>
          <a:p>
            <a:r>
              <a:rPr lang="en-GB" sz="2800" dirty="0"/>
              <a:t>Example: growth of a bacterial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D3BE-20F5-244F-9E06-27645F24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D557-EECA-0AD0-55A0-FAE40EC80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20" y="1570383"/>
            <a:ext cx="7886700" cy="1232452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/>
              <a:t>Escherichia coli bacteria are growing in a contaminated sample. We assume they have plenty of nutrients and are under optimal conditions. Each bacterium divides every 20 minutes (and becomes two bacteria).</a:t>
            </a:r>
            <a:endParaRPr lang="en-SE" sz="16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S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53DDF9-7199-62E0-19C7-5B015C13B3C4}"/>
              </a:ext>
            </a:extLst>
          </p:cNvPr>
          <p:cNvGrpSpPr/>
          <p:nvPr/>
        </p:nvGrpSpPr>
        <p:grpSpPr>
          <a:xfrm>
            <a:off x="5742106" y="2755613"/>
            <a:ext cx="1063487" cy="431369"/>
            <a:chOff x="1564603" y="3437222"/>
            <a:chExt cx="1063487" cy="4313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98A0254-578A-B867-021F-74FF8D58FF36}"/>
                    </a:ext>
                  </a:extLst>
                </p:cNvPr>
                <p:cNvSpPr txBox="1"/>
                <p:nvPr/>
              </p:nvSpPr>
              <p:spPr>
                <a:xfrm>
                  <a:off x="1752599" y="3564162"/>
                  <a:ext cx="687496" cy="2728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4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→2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oMath>
                    </m:oMathPara>
                  </a14:m>
                  <a:endParaRPr lang="en-SE" sz="1600" dirty="0"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98A0254-578A-B867-021F-74FF8D58FF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2599" y="3564162"/>
                  <a:ext cx="687496" cy="272895"/>
                </a:xfrm>
                <a:prstGeom prst="rect">
                  <a:avLst/>
                </a:prstGeom>
                <a:blipFill>
                  <a:blip r:embed="rId3"/>
                  <a:stretch>
                    <a:fillRect l="-3636" r="-3636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874C7A8-C4F8-73EC-8E95-53925B8AF0B7}"/>
                </a:ext>
              </a:extLst>
            </p:cNvPr>
            <p:cNvSpPr/>
            <p:nvPr/>
          </p:nvSpPr>
          <p:spPr>
            <a:xfrm>
              <a:off x="1564603" y="3437222"/>
              <a:ext cx="1063487" cy="431369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1E6861-3516-94C8-2B30-AE988FCCCCB4}"/>
              </a:ext>
            </a:extLst>
          </p:cNvPr>
          <p:cNvGrpSpPr/>
          <p:nvPr/>
        </p:nvGrpSpPr>
        <p:grpSpPr>
          <a:xfrm>
            <a:off x="1719469" y="4005873"/>
            <a:ext cx="1224772" cy="577022"/>
            <a:chOff x="5059017" y="3349488"/>
            <a:chExt cx="1224772" cy="5770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7E06D7-0937-1B87-27E7-E525FF6A35A6}"/>
                    </a:ext>
                  </a:extLst>
                </p:cNvPr>
                <p:cNvSpPr txBox="1"/>
                <p:nvPr/>
              </p:nvSpPr>
              <p:spPr>
                <a:xfrm>
                  <a:off x="5247860" y="3419061"/>
                  <a:ext cx="956416" cy="4676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4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Δ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Δ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den>
                        </m:f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∙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oMath>
                    </m:oMathPara>
                  </a14:m>
                  <a:endParaRPr lang="en-SE" sz="1600" dirty="0"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7E06D7-0937-1B87-27E7-E525FF6A35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7860" y="3419061"/>
                  <a:ext cx="956416" cy="467692"/>
                </a:xfrm>
                <a:prstGeom prst="rect">
                  <a:avLst/>
                </a:prstGeom>
                <a:blipFill>
                  <a:blip r:embed="rId4"/>
                  <a:stretch>
                    <a:fillRect l="-3947" t="-10811" r="-1316" b="-5405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AD2446C-E171-DB29-0CE4-5B9A2A01C026}"/>
                </a:ext>
              </a:extLst>
            </p:cNvPr>
            <p:cNvSpPr/>
            <p:nvPr/>
          </p:nvSpPr>
          <p:spPr>
            <a:xfrm>
              <a:off x="5059017" y="3349488"/>
              <a:ext cx="1224772" cy="577022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9339616A-0C1C-9934-3D31-F48CFDF3B24A}"/>
                  </a:ext>
                </a:extLst>
              </p:cNvPr>
              <p:cNvSpPr/>
              <p:nvPr/>
            </p:nvSpPr>
            <p:spPr>
              <a:xfrm>
                <a:off x="1204234" y="2373389"/>
                <a:ext cx="3286654" cy="942725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SE" sz="1600" dirty="0">
                    <a:solidFill>
                      <a:schemeClr val="tx1"/>
                    </a:solidFill>
                  </a:rPr>
                  <a:t>Quantity: - number of bacteria :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SE" sz="1600" dirty="0">
                  <a:solidFill>
                    <a:schemeClr val="tx1"/>
                  </a:solidFill>
                </a:endParaRPr>
              </a:p>
              <a:p>
                <a:r>
                  <a:rPr lang="en-SE" sz="1600" dirty="0">
                    <a:solidFill>
                      <a:schemeClr val="tx1"/>
                    </a:solidFill>
                  </a:rPr>
                  <a:t>Events: - division</a:t>
                </a:r>
              </a:p>
              <a:p>
                <a:r>
                  <a:rPr lang="en-SE" sz="1600" dirty="0">
                    <a:solidFill>
                      <a:schemeClr val="tx1"/>
                    </a:solidFill>
                  </a:rPr>
                  <a:t>Rates: - division rate: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S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9339616A-0C1C-9934-3D31-F48CFDF3B2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234" y="2373389"/>
                <a:ext cx="3286654" cy="942725"/>
              </a:xfrm>
              <a:prstGeom prst="roundRect">
                <a:avLst/>
              </a:prstGeom>
              <a:blipFill>
                <a:blip r:embed="rId5"/>
                <a:stretch>
                  <a:fillRect b="-2632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8F942D9-E230-24DC-6FAA-165F601D9483}"/>
              </a:ext>
            </a:extLst>
          </p:cNvPr>
          <p:cNvGrpSpPr/>
          <p:nvPr/>
        </p:nvGrpSpPr>
        <p:grpSpPr>
          <a:xfrm>
            <a:off x="3930464" y="3930822"/>
            <a:ext cx="1477090" cy="727124"/>
            <a:chOff x="5109380" y="3334580"/>
            <a:chExt cx="1477090" cy="7271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FBB33A5-CAAF-492E-28FC-62C00BA3695D}"/>
                    </a:ext>
                  </a:extLst>
                </p:cNvPr>
                <p:cNvSpPr txBox="1"/>
                <p:nvPr/>
              </p:nvSpPr>
              <p:spPr>
                <a:xfrm>
                  <a:off x="5257315" y="3501551"/>
                  <a:ext cx="1181221" cy="4720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4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𝑑𝑡</m:t>
                            </m:r>
                          </m:den>
                        </m:f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acc>
                          <m:accPr>
                            <m:chr m:val="̇"/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oMath>
                    </m:oMathPara>
                  </a14:m>
                  <a:endParaRPr lang="en-SE" sz="1600" dirty="0"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FBB33A5-CAAF-492E-28FC-62C00BA36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315" y="3501551"/>
                  <a:ext cx="1181221" cy="472052"/>
                </a:xfrm>
                <a:prstGeom prst="rect">
                  <a:avLst/>
                </a:prstGeom>
                <a:blipFill>
                  <a:blip r:embed="rId6"/>
                  <a:stretch>
                    <a:fillRect l="-3191" t="-7895" r="-1064" b="-5263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72CA3B6-7F7E-3C93-FAD1-89CB32D566C2}"/>
                </a:ext>
              </a:extLst>
            </p:cNvPr>
            <p:cNvSpPr/>
            <p:nvPr/>
          </p:nvSpPr>
          <p:spPr>
            <a:xfrm>
              <a:off x="5109380" y="3334580"/>
              <a:ext cx="1477090" cy="727124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23B8EA-70CF-C813-AB80-4F47B0FD9A48}"/>
              </a:ext>
            </a:extLst>
          </p:cNvPr>
          <p:cNvGrpSpPr/>
          <p:nvPr/>
        </p:nvGrpSpPr>
        <p:grpSpPr>
          <a:xfrm>
            <a:off x="6435204" y="3988065"/>
            <a:ext cx="1617661" cy="612638"/>
            <a:chOff x="5109379" y="3334580"/>
            <a:chExt cx="1617661" cy="612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D885624-7C44-71A6-714A-46BABF9DFE6B}"/>
                    </a:ext>
                  </a:extLst>
                </p:cNvPr>
                <p:cNvSpPr txBox="1"/>
                <p:nvPr/>
              </p:nvSpPr>
              <p:spPr>
                <a:xfrm>
                  <a:off x="5248369" y="3537167"/>
                  <a:ext cx="1388137" cy="2728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4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d>
                          <m:d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(0)</m:t>
                        </m:r>
                        <m:sSup>
                          <m:s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SE" sz="1600" dirty="0"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D885624-7C44-71A6-714A-46BABF9DF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8369" y="3537167"/>
                  <a:ext cx="1388137" cy="272895"/>
                </a:xfrm>
                <a:prstGeom prst="rect">
                  <a:avLst/>
                </a:prstGeom>
                <a:blipFill>
                  <a:blip r:embed="rId7"/>
                  <a:stretch>
                    <a:fillRect l="-909" t="-4348" b="-1739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46B70AF-C741-A6D6-FF49-7E20580E6836}"/>
                </a:ext>
              </a:extLst>
            </p:cNvPr>
            <p:cNvSpPr/>
            <p:nvPr/>
          </p:nvSpPr>
          <p:spPr>
            <a:xfrm>
              <a:off x="5109379" y="3334580"/>
              <a:ext cx="1617661" cy="612638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B857350A-C586-3374-23AF-A78C5E4CBD7F}"/>
              </a:ext>
            </a:extLst>
          </p:cNvPr>
          <p:cNvCxnSpPr>
            <a:cxnSpLocks/>
          </p:cNvCxnSpPr>
          <p:nvPr/>
        </p:nvCxnSpPr>
        <p:spPr>
          <a:xfrm>
            <a:off x="4587567" y="2625274"/>
            <a:ext cx="1057860" cy="346023"/>
          </a:xfrm>
          <a:prstGeom prst="curvedConnector3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7E9A71B2-D942-C9FA-F0DC-959CEFC82299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44241" y="3132722"/>
            <a:ext cx="2701186" cy="942724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C24CAF79-8E66-3BF8-3549-BFFF565FA916}"/>
              </a:ext>
            </a:extLst>
          </p:cNvPr>
          <p:cNvCxnSpPr>
            <a:cxnSpLocks/>
          </p:cNvCxnSpPr>
          <p:nvPr/>
        </p:nvCxnSpPr>
        <p:spPr>
          <a:xfrm>
            <a:off x="3023974" y="4270226"/>
            <a:ext cx="836995" cy="12700"/>
          </a:xfrm>
          <a:prstGeom prst="curvedConnector3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9B64FF31-477F-B30F-97E5-CB148826788C}"/>
              </a:ext>
            </a:extLst>
          </p:cNvPr>
          <p:cNvCxnSpPr>
            <a:cxnSpLocks/>
          </p:cNvCxnSpPr>
          <p:nvPr/>
        </p:nvCxnSpPr>
        <p:spPr>
          <a:xfrm>
            <a:off x="5495024" y="4275678"/>
            <a:ext cx="836995" cy="12700"/>
          </a:xfrm>
          <a:prstGeom prst="curvedConnector3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79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F42AA4-2B62-A749-AA91-1089FE0E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20" y="172367"/>
            <a:ext cx="7038231" cy="970634"/>
          </a:xfrm>
        </p:spPr>
        <p:txBody>
          <a:bodyPr/>
          <a:lstStyle/>
          <a:p>
            <a:r>
              <a:rPr lang="en-GB" sz="2800" dirty="0"/>
              <a:t>Exponential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D3BE-20F5-244F-9E06-27645F24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83062B7-C8DD-6426-E5EB-B8CE3EB318AB}"/>
              </a:ext>
            </a:extLst>
          </p:cNvPr>
          <p:cNvSpPr txBox="1">
            <a:spLocks/>
          </p:cNvSpPr>
          <p:nvPr/>
        </p:nvSpPr>
        <p:spPr>
          <a:xfrm>
            <a:off x="573720" y="1779103"/>
            <a:ext cx="7886700" cy="22087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26000" indent="-126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tabLst>
                <a:tab pos="1020763" algn="l"/>
              </a:tabLst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8000" indent="-126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76000" indent="-126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74000" indent="-126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6000" indent="-126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dirty="0">
                <a:solidFill>
                  <a:schemeClr val="accent2"/>
                </a:solidFill>
                <a:highlight>
                  <a:srgbClr val="DCE4E1"/>
                </a:highlight>
              </a:rPr>
              <a:t>Other examples of exponential growth?</a:t>
            </a:r>
          </a:p>
          <a:p>
            <a:pPr lvl="1"/>
            <a:r>
              <a:rPr lang="en-GB" sz="1600" dirty="0"/>
              <a:t>Compound interest</a:t>
            </a:r>
          </a:p>
          <a:p>
            <a:pPr lvl="1"/>
            <a:r>
              <a:rPr lang="en-GB" sz="1600" dirty="0"/>
              <a:t>Nuclear chain reaction </a:t>
            </a:r>
          </a:p>
          <a:p>
            <a:pPr lvl="1"/>
            <a:r>
              <a:rPr lang="en-GB" sz="1600" dirty="0"/>
              <a:t>Moore’s law</a:t>
            </a:r>
          </a:p>
          <a:p>
            <a:pPr lvl="1"/>
            <a:r>
              <a:rPr lang="en-GB" sz="1600" dirty="0"/>
              <a:t>Spread of infection </a:t>
            </a:r>
          </a:p>
          <a:p>
            <a:pPr lvl="1"/>
            <a:endParaRPr lang="en-GB" sz="600" dirty="0"/>
          </a:p>
          <a:p>
            <a:r>
              <a:rPr lang="en-GB" sz="1800" b="1" dirty="0">
                <a:solidFill>
                  <a:schemeClr val="accent2"/>
                </a:solidFill>
                <a:highlight>
                  <a:srgbClr val="DCE4E1"/>
                </a:highlight>
              </a:rPr>
              <a:t>What are we missing?</a:t>
            </a:r>
            <a:endParaRPr lang="en-GB" sz="1800" dirty="0">
              <a:highlight>
                <a:srgbClr val="DCE4E1"/>
              </a:highlight>
            </a:endParaRPr>
          </a:p>
        </p:txBody>
      </p:sp>
      <p:pic>
        <p:nvPicPr>
          <p:cNvPr id="15" name="Picture 14" descr="A diagram of a molecule&#10;&#10;Description automatically generated">
            <a:extLst>
              <a:ext uri="{FF2B5EF4-FFF2-40B4-BE49-F238E27FC236}">
                <a16:creationId xmlns:a16="http://schemas.microsoft.com/office/drawing/2014/main" id="{50AF896F-7A60-2ABA-6A3E-B49B7323D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407" y="1779103"/>
            <a:ext cx="2791515" cy="2480524"/>
          </a:xfrm>
          <a:prstGeom prst="rect">
            <a:avLst/>
          </a:prstGeom>
        </p:spPr>
      </p:pic>
      <p:pic>
        <p:nvPicPr>
          <p:cNvPr id="1034" name="Picture 10" descr="Moore's law - Wikipedia">
            <a:extLst>
              <a:ext uri="{FF2B5EF4-FFF2-40B4-BE49-F238E27FC236}">
                <a16:creationId xmlns:a16="http://schemas.microsoft.com/office/drawing/2014/main" id="{45B0102E-EE50-DFFB-CFFE-811D409A8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65" y="1683145"/>
            <a:ext cx="3611919" cy="267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73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F42AA4-2B62-A749-AA91-1089FE0E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20" y="172367"/>
            <a:ext cx="7038231" cy="970634"/>
          </a:xfrm>
        </p:spPr>
        <p:txBody>
          <a:bodyPr/>
          <a:lstStyle/>
          <a:p>
            <a:r>
              <a:rPr lang="en-GB" sz="2800" dirty="0"/>
              <a:t>Exponential growth with death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D3BE-20F5-244F-9E06-27645F24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1D972-D8FE-710E-CE23-0559E2599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20" y="1570383"/>
            <a:ext cx="7886700" cy="894521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/>
              <a:t>Escherichia coli bacteria are growing in a contaminated sample. We assume they have plenty of nutrients and are under optimal conditions. Each bacterium divides every 20 minutes (and becomes two bacteria).</a:t>
            </a:r>
            <a:endParaRPr lang="en-SE" sz="1600" dirty="0"/>
          </a:p>
          <a:p>
            <a:pPr marL="0" indent="0">
              <a:buNone/>
            </a:pPr>
            <a:r>
              <a:rPr lang="en-GB" sz="1600" dirty="0"/>
              <a:t>In the same time-frame, on average every 5</a:t>
            </a:r>
            <a:r>
              <a:rPr lang="en-GB" sz="1600" baseline="30000" dirty="0"/>
              <a:t>th</a:t>
            </a:r>
            <a:r>
              <a:rPr lang="en-GB" sz="1600" dirty="0"/>
              <a:t> bacterium dies.</a:t>
            </a:r>
          </a:p>
          <a:p>
            <a:pPr marL="0" indent="0">
              <a:buNone/>
            </a:pPr>
            <a:endParaRPr lang="en-SE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FFE1E2-BB7C-17DC-6636-074FF8A03C82}"/>
              </a:ext>
            </a:extLst>
          </p:cNvPr>
          <p:cNvGrpSpPr/>
          <p:nvPr/>
        </p:nvGrpSpPr>
        <p:grpSpPr>
          <a:xfrm>
            <a:off x="5442521" y="3028602"/>
            <a:ext cx="890362" cy="648312"/>
            <a:chOff x="1346007" y="3584741"/>
            <a:chExt cx="890362" cy="648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9A9D992-97AE-7F56-DDA1-8E4A00520F32}"/>
                    </a:ext>
                  </a:extLst>
                </p:cNvPr>
                <p:cNvSpPr txBox="1"/>
                <p:nvPr/>
              </p:nvSpPr>
              <p:spPr>
                <a:xfrm>
                  <a:off x="1447440" y="3687263"/>
                  <a:ext cx="687496" cy="545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4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→2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oMath>
                    </m:oMathPara>
                  </a14:m>
                  <a:endParaRPr lang="en-GB" sz="1600" b="0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4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→∅</m:t>
                        </m:r>
                      </m:oMath>
                    </m:oMathPara>
                  </a14:m>
                  <a:endParaRPr lang="en-GB" sz="1600" b="0" dirty="0"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9A9D992-97AE-7F56-DDA1-8E4A00520F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440" y="3687263"/>
                  <a:ext cx="687496" cy="545790"/>
                </a:xfrm>
                <a:prstGeom prst="rect">
                  <a:avLst/>
                </a:prstGeom>
                <a:blipFill>
                  <a:blip r:embed="rId3"/>
                  <a:stretch>
                    <a:fillRect l="-3636" r="-5455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7E07B64-E377-27A2-971B-C914DAF337E3}"/>
                </a:ext>
              </a:extLst>
            </p:cNvPr>
            <p:cNvSpPr/>
            <p:nvPr/>
          </p:nvSpPr>
          <p:spPr>
            <a:xfrm>
              <a:off x="1346007" y="3584741"/>
              <a:ext cx="890362" cy="648312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60D348-FD67-FA29-FE28-7DC619565464}"/>
              </a:ext>
            </a:extLst>
          </p:cNvPr>
          <p:cNvGrpSpPr/>
          <p:nvPr/>
        </p:nvGrpSpPr>
        <p:grpSpPr>
          <a:xfrm>
            <a:off x="1398667" y="4152971"/>
            <a:ext cx="3309296" cy="648312"/>
            <a:chOff x="4045661" y="3584741"/>
            <a:chExt cx="3309296" cy="648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7C3617B-2EA6-2C00-0FB8-3AC1F07E4104}"/>
                    </a:ext>
                  </a:extLst>
                </p:cNvPr>
                <p:cNvSpPr txBox="1"/>
                <p:nvPr/>
              </p:nvSpPr>
              <p:spPr>
                <a:xfrm>
                  <a:off x="4244008" y="3726312"/>
                  <a:ext cx="3065006" cy="4705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4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𝑑𝑡</m:t>
                            </m:r>
                          </m:den>
                        </m:f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𝛼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−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d>
                          <m:d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</m:d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sub>
                        </m:sSub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oMath>
                    </m:oMathPara>
                  </a14:m>
                  <a:endParaRPr lang="en-SE" sz="1600" dirty="0"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7C3617B-2EA6-2C00-0FB8-3AC1F07E4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4008" y="3726312"/>
                  <a:ext cx="3065006" cy="470578"/>
                </a:xfrm>
                <a:prstGeom prst="rect">
                  <a:avLst/>
                </a:prstGeom>
                <a:blipFill>
                  <a:blip r:embed="rId4"/>
                  <a:stretch>
                    <a:fillRect l="-823" t="-5128" b="-5128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9AD4575-63B5-7FB4-EBD0-61059FAB7C52}"/>
                </a:ext>
              </a:extLst>
            </p:cNvPr>
            <p:cNvSpPr/>
            <p:nvPr/>
          </p:nvSpPr>
          <p:spPr>
            <a:xfrm>
              <a:off x="4045661" y="3584741"/>
              <a:ext cx="3309296" cy="648312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D198797-AC1E-8488-23C8-F176BB194DC4}"/>
                  </a:ext>
                </a:extLst>
              </p:cNvPr>
              <p:cNvSpPr/>
              <p:nvPr/>
            </p:nvSpPr>
            <p:spPr>
              <a:xfrm>
                <a:off x="964455" y="2660948"/>
                <a:ext cx="3355874" cy="1285740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SE" sz="1600" dirty="0">
                    <a:solidFill>
                      <a:schemeClr val="tx1"/>
                    </a:solidFill>
                  </a:rPr>
                  <a:t>Quantity: - number of bacteria :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SE" sz="1600" dirty="0">
                  <a:solidFill>
                    <a:schemeClr val="tx1"/>
                  </a:solidFill>
                </a:endParaRPr>
              </a:p>
              <a:p>
                <a:r>
                  <a:rPr lang="en-SE" sz="1600" dirty="0">
                    <a:solidFill>
                      <a:schemeClr val="tx1"/>
                    </a:solidFill>
                  </a:rPr>
                  <a:t>Events: - division</a:t>
                </a:r>
              </a:p>
              <a:p>
                <a:r>
                  <a:rPr lang="en-SE" sz="1600" dirty="0">
                    <a:solidFill>
                      <a:schemeClr val="tx1"/>
                    </a:solidFill>
                  </a:rPr>
                  <a:t>	     - death</a:t>
                </a:r>
              </a:p>
              <a:p>
                <a:r>
                  <a:rPr lang="en-SE" sz="1600" dirty="0">
                    <a:solidFill>
                      <a:schemeClr val="tx1"/>
                    </a:solidFill>
                  </a:rPr>
                  <a:t>Rates: - division rate: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SE" sz="1600" dirty="0">
                  <a:solidFill>
                    <a:schemeClr val="tx1"/>
                  </a:solidFill>
                </a:endParaRPr>
              </a:p>
              <a:p>
                <a:r>
                  <a:rPr lang="en-SE" sz="1600" dirty="0">
                    <a:solidFill>
                      <a:schemeClr val="tx1"/>
                    </a:solidFill>
                  </a:rPr>
                  <a:t>	   - death rate: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S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D198797-AC1E-8488-23C8-F176BB194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55" y="2660948"/>
                <a:ext cx="3355874" cy="1285740"/>
              </a:xfrm>
              <a:prstGeom prst="roundRect">
                <a:avLst/>
              </a:prstGeom>
              <a:blipFill>
                <a:blip r:embed="rId5"/>
                <a:stretch>
                  <a:fillRect t="-1942" b="-5825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525D4C9-3681-94B0-3E6E-314325C66151}"/>
              </a:ext>
            </a:extLst>
          </p:cNvPr>
          <p:cNvGrpSpPr/>
          <p:nvPr/>
        </p:nvGrpSpPr>
        <p:grpSpPr>
          <a:xfrm>
            <a:off x="5763245" y="3980673"/>
            <a:ext cx="1724249" cy="612638"/>
            <a:chOff x="5109379" y="3334580"/>
            <a:chExt cx="1724249" cy="612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CE79018-D89E-C064-1FF3-E0A0B3A7B947}"/>
                    </a:ext>
                  </a:extLst>
                </p:cNvPr>
                <p:cNvSpPr txBox="1"/>
                <p:nvPr/>
              </p:nvSpPr>
              <p:spPr>
                <a:xfrm>
                  <a:off x="5248369" y="3537167"/>
                  <a:ext cx="1508170" cy="2728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4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d>
                          <m:d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(0)</m:t>
                        </m:r>
                        <m:sSup>
                          <m:s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SE" sz="1600" dirty="0"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CE79018-D89E-C064-1FF3-E0A0B3A7B9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8369" y="3537167"/>
                  <a:ext cx="1508170" cy="272895"/>
                </a:xfrm>
                <a:prstGeom prst="rect">
                  <a:avLst/>
                </a:prstGeom>
                <a:blipFill>
                  <a:blip r:embed="rId6"/>
                  <a:stretch>
                    <a:fillRect l="-833" t="-4545" b="-22727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351C9F4-13A7-F752-792E-8CFD7A75509A}"/>
                </a:ext>
              </a:extLst>
            </p:cNvPr>
            <p:cNvSpPr/>
            <p:nvPr/>
          </p:nvSpPr>
          <p:spPr>
            <a:xfrm>
              <a:off x="5109379" y="3334580"/>
              <a:ext cx="1724249" cy="612638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3A5BDC2-4ACE-6716-D2D2-3ED8E9B79502}"/>
              </a:ext>
            </a:extLst>
          </p:cNvPr>
          <p:cNvCxnSpPr>
            <a:cxnSpLocks/>
          </p:cNvCxnSpPr>
          <p:nvPr/>
        </p:nvCxnSpPr>
        <p:spPr>
          <a:xfrm>
            <a:off x="4320329" y="2835691"/>
            <a:ext cx="1050709" cy="433938"/>
          </a:xfrm>
          <a:prstGeom prst="curvedConnector3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A85F9A9B-F491-EF27-C220-88CB5CA26E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07964" y="3507017"/>
            <a:ext cx="690671" cy="645953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6B7B30E3-71F4-7CAE-E464-E617FB6A5E7B}"/>
              </a:ext>
            </a:extLst>
          </p:cNvPr>
          <p:cNvCxnSpPr>
            <a:cxnSpLocks/>
          </p:cNvCxnSpPr>
          <p:nvPr/>
        </p:nvCxnSpPr>
        <p:spPr>
          <a:xfrm flipV="1">
            <a:off x="4817106" y="4286992"/>
            <a:ext cx="899224" cy="190135"/>
          </a:xfrm>
          <a:prstGeom prst="curvedConnector3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403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F42AA4-2B62-A749-AA91-1089FE0E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20" y="172367"/>
            <a:ext cx="7038231" cy="970634"/>
          </a:xfrm>
        </p:spPr>
        <p:txBody>
          <a:bodyPr/>
          <a:lstStyle/>
          <a:p>
            <a:r>
              <a:rPr lang="en-GB" sz="2800" dirty="0"/>
              <a:t>Example: population of DRC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D3BE-20F5-244F-9E06-27645F24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E7F75-8447-2546-BC2C-A9D2B7675F08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6F3CC5-0070-6096-3169-63FA055A3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1508263"/>
            <a:ext cx="4114800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81FC1B-3FA1-21D8-EDDB-9B244252BC59}"/>
                  </a:ext>
                </a:extLst>
              </p:cNvPr>
              <p:cNvSpPr txBox="1"/>
              <p:nvPr/>
            </p:nvSpPr>
            <p:spPr>
              <a:xfrm>
                <a:off x="6106047" y="2761586"/>
                <a:ext cx="1976888" cy="2728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1970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=20151742</m:t>
                      </m:r>
                    </m:oMath>
                  </m:oMathPara>
                </a14:m>
                <a:endParaRPr lang="en-SE" sz="16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81FC1B-3FA1-21D8-EDDB-9B244252B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047" y="2761586"/>
                <a:ext cx="1976888" cy="272895"/>
              </a:xfrm>
              <a:prstGeom prst="rect">
                <a:avLst/>
              </a:prstGeom>
              <a:blipFill>
                <a:blip r:embed="rId4"/>
                <a:stretch>
                  <a:fillRect l="-637" r="-191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61991E5-8165-7D87-AEE4-4B33F0290190}"/>
              </a:ext>
            </a:extLst>
          </p:cNvPr>
          <p:cNvGrpSpPr/>
          <p:nvPr/>
        </p:nvGrpSpPr>
        <p:grpSpPr>
          <a:xfrm>
            <a:off x="5887702" y="1522204"/>
            <a:ext cx="1724249" cy="612638"/>
            <a:chOff x="5109379" y="3334580"/>
            <a:chExt cx="1724249" cy="612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1640BD5-2289-2ECA-82C4-6FB70B96290A}"/>
                    </a:ext>
                  </a:extLst>
                </p:cNvPr>
                <p:cNvSpPr txBox="1"/>
                <p:nvPr/>
              </p:nvSpPr>
              <p:spPr>
                <a:xfrm>
                  <a:off x="5248369" y="3537167"/>
                  <a:ext cx="1508170" cy="2728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 anchorCtr="0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4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d>
                          <m:d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(0)</m:t>
                        </m:r>
                        <m:sSup>
                          <m:s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SE" sz="1600" dirty="0">
                    <a:latin typeface="+mj-lt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1640BD5-2289-2ECA-82C4-6FB70B962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8369" y="3537167"/>
                  <a:ext cx="1508170" cy="272895"/>
                </a:xfrm>
                <a:prstGeom prst="rect">
                  <a:avLst/>
                </a:prstGeom>
                <a:blipFill>
                  <a:blip r:embed="rId5"/>
                  <a:stretch>
                    <a:fillRect l="-833" t="-4348" b="-17391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7468471-3F47-1112-0222-29FE6EF5421E}"/>
                </a:ext>
              </a:extLst>
            </p:cNvPr>
            <p:cNvSpPr/>
            <p:nvPr/>
          </p:nvSpPr>
          <p:spPr>
            <a:xfrm>
              <a:off x="5109379" y="3334580"/>
              <a:ext cx="1724249" cy="612638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4C91F6A-A99D-5A67-74F4-550073D81AAD}"/>
                  </a:ext>
                </a:extLst>
              </p:cNvPr>
              <p:cNvSpPr txBox="1"/>
              <p:nvPr/>
            </p:nvSpPr>
            <p:spPr>
              <a:xfrm>
                <a:off x="6106047" y="2379990"/>
                <a:ext cx="1599669" cy="2728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𝑌𝑒𝑎𝑟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−1970</m:t>
                      </m:r>
                    </m:oMath>
                  </m:oMathPara>
                </a14:m>
                <a:endParaRPr lang="en-SE" sz="16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4C91F6A-A99D-5A67-74F4-550073D81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047" y="2379990"/>
                <a:ext cx="1599669" cy="272895"/>
              </a:xfrm>
              <a:prstGeom prst="rect">
                <a:avLst/>
              </a:prstGeom>
              <a:blipFill>
                <a:blip r:embed="rId6"/>
                <a:stretch>
                  <a:fillRect l="-787" t="-13636" r="-2362" b="-2272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AAA81E-6BCA-249C-267A-3D7927568BAF}"/>
                  </a:ext>
                </a:extLst>
              </p:cNvPr>
              <p:cNvSpPr txBox="1"/>
              <p:nvPr/>
            </p:nvSpPr>
            <p:spPr>
              <a:xfrm>
                <a:off x="6089059" y="3143182"/>
                <a:ext cx="1062790" cy="2728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≈0.0305</m:t>
                      </m:r>
                    </m:oMath>
                  </m:oMathPara>
                </a14:m>
                <a:endParaRPr lang="en-SE" sz="16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AAA81E-6BCA-249C-267A-3D7927568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059" y="3143182"/>
                <a:ext cx="1062790" cy="272895"/>
              </a:xfrm>
              <a:prstGeom prst="rect">
                <a:avLst/>
              </a:prstGeom>
              <a:blipFill>
                <a:blip r:embed="rId7"/>
                <a:stretch>
                  <a:fillRect l="-2353" r="-352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graph showing a line of current and current&#10;&#10;Description automatically generated with medium confidence">
            <a:extLst>
              <a:ext uri="{FF2B5EF4-FFF2-40B4-BE49-F238E27FC236}">
                <a16:creationId xmlns:a16="http://schemas.microsoft.com/office/drawing/2014/main" id="{7C55BDF9-74A8-413A-3ABF-76B007AEAA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262"/>
          <a:stretch/>
        </p:blipFill>
        <p:spPr>
          <a:xfrm>
            <a:off x="96633" y="1508263"/>
            <a:ext cx="5605180" cy="31170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04E412F-EA8C-E044-57A2-D21F3280FE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2426" y="1506192"/>
            <a:ext cx="4114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1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halmers PPT mall 27feb">
      <a:dk1>
        <a:srgbClr val="262626"/>
      </a:dk1>
      <a:lt1>
        <a:srgbClr val="FFFFFF"/>
      </a:lt1>
      <a:dk2>
        <a:srgbClr val="003050"/>
      </a:dk2>
      <a:lt2>
        <a:srgbClr val="FFFFFF"/>
      </a:lt2>
      <a:accent1>
        <a:srgbClr val="00A99D"/>
      </a:accent1>
      <a:accent2>
        <a:srgbClr val="194461"/>
      </a:accent2>
      <a:accent3>
        <a:srgbClr val="6C8697"/>
      </a:accent3>
      <a:accent4>
        <a:srgbClr val="BBD7DF"/>
      </a:accent4>
      <a:accent5>
        <a:srgbClr val="194461"/>
      </a:accent5>
      <a:accent6>
        <a:srgbClr val="6C8697"/>
      </a:accent6>
      <a:hlink>
        <a:srgbClr val="262626"/>
      </a:hlink>
      <a:folHlink>
        <a:srgbClr val="5D6F7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t" anchorCtr="0">
        <a:spAutoFit/>
      </a:bodyPr>
      <a:lstStyle>
        <a:defPPr algn="l">
          <a:lnSpc>
            <a:spcPct val="90000"/>
          </a:lnSpc>
          <a:spcBef>
            <a:spcPts val="600"/>
          </a:spcBef>
          <a:spcAft>
            <a:spcPts val="400"/>
          </a:spcAft>
          <a:defRPr sz="15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halmers PowerPoint template_200424" id="{86E3282D-7E9D-6C44-A78B-F9721874B264}" vid="{D6623AF8-0C34-824E-A0D7-C25476159858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Chalmers PowerPoint template_200424</Template>
  <TotalTime>1517</TotalTime>
  <Words>723</Words>
  <Application>Microsoft Macintosh PowerPoint</Application>
  <PresentationFormat>On-screen Show (16:9)</PresentationFormat>
  <Paragraphs>99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Cambria Math</vt:lpstr>
      <vt:lpstr>Office Theme</vt:lpstr>
      <vt:lpstr>Introduction to mathematical modelling for biology and more</vt:lpstr>
      <vt:lpstr>Questions for mathematical models</vt:lpstr>
      <vt:lpstr>Building block of a mathematical model</vt:lpstr>
      <vt:lpstr>Example: growth of a bacterial population</vt:lpstr>
      <vt:lpstr>Example: growth of a bacterial population</vt:lpstr>
      <vt:lpstr>Example: growth of a bacterial population</vt:lpstr>
      <vt:lpstr>Exponential growth</vt:lpstr>
      <vt:lpstr>Exponential growth with death</vt:lpstr>
      <vt:lpstr>Example: population of DRC</vt:lpstr>
      <vt:lpstr>Example: predator-prey model</vt:lpstr>
      <vt:lpstr>Example: predator-prey model</vt:lpstr>
    </vt:vector>
  </TitlesOfParts>
  <Manager/>
  <Company>Chalmers University of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Chalmers Powerpoint template_light version</dc:title>
  <dc:subject/>
  <dc:creator>Yen Strandqvist</dc:creator>
  <cp:keywords>PPT, template, PPT template</cp:keywords>
  <dc:description/>
  <cp:lastModifiedBy>Eszter Lakatos</cp:lastModifiedBy>
  <cp:revision>82</cp:revision>
  <cp:lastPrinted>2019-12-04T16:23:48Z</cp:lastPrinted>
  <dcterms:created xsi:type="dcterms:W3CDTF">2020-05-08T06:47:21Z</dcterms:created>
  <dcterms:modified xsi:type="dcterms:W3CDTF">2023-10-31T09:11:05Z</dcterms:modified>
  <cp:category/>
</cp:coreProperties>
</file>